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86" r:id="rId5"/>
    <p:sldMasterId id="2147484308" r:id="rId6"/>
  </p:sldMasterIdLst>
  <p:notesMasterIdLst>
    <p:notesMasterId r:id="rId31"/>
  </p:notesMasterIdLst>
  <p:handoutMasterIdLst>
    <p:handoutMasterId r:id="rId32"/>
  </p:handoutMasterIdLst>
  <p:sldIdLst>
    <p:sldId id="1338" r:id="rId7"/>
    <p:sldId id="1511" r:id="rId8"/>
    <p:sldId id="1512" r:id="rId9"/>
    <p:sldId id="1498" r:id="rId10"/>
    <p:sldId id="1482" r:id="rId11"/>
    <p:sldId id="1476" r:id="rId12"/>
    <p:sldId id="1494" r:id="rId13"/>
    <p:sldId id="1513" r:id="rId14"/>
    <p:sldId id="1500" r:id="rId15"/>
    <p:sldId id="1487" r:id="rId16"/>
    <p:sldId id="1502" r:id="rId17"/>
    <p:sldId id="1503" r:id="rId18"/>
    <p:sldId id="1504" r:id="rId19"/>
    <p:sldId id="1505" r:id="rId20"/>
    <p:sldId id="1506" r:id="rId21"/>
    <p:sldId id="1507" r:id="rId22"/>
    <p:sldId id="1496" r:id="rId23"/>
    <p:sldId id="1501" r:id="rId24"/>
    <p:sldId id="1508" r:id="rId25"/>
    <p:sldId id="1509" r:id="rId26"/>
    <p:sldId id="1499" r:id="rId27"/>
    <p:sldId id="1489" r:id="rId28"/>
    <p:sldId id="1491" r:id="rId29"/>
    <p:sldId id="1510"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338"/>
            <p14:sldId id="1511"/>
            <p14:sldId id="1512"/>
            <p14:sldId id="1498"/>
            <p14:sldId id="1482"/>
            <p14:sldId id="1476"/>
            <p14:sldId id="1494"/>
            <p14:sldId id="1513"/>
            <p14:sldId id="1500"/>
            <p14:sldId id="1487"/>
            <p14:sldId id="1502"/>
            <p14:sldId id="1503"/>
            <p14:sldId id="1504"/>
            <p14:sldId id="1505"/>
            <p14:sldId id="1506"/>
            <p14:sldId id="1507"/>
            <p14:sldId id="1496"/>
            <p14:sldId id="1501"/>
            <p14:sldId id="1508"/>
            <p14:sldId id="1509"/>
            <p14:sldId id="1499"/>
            <p14:sldId id="1489"/>
            <p14:sldId id="1491"/>
            <p14:sldId id="15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47D8FF"/>
    <a:srgbClr val="11CCFF"/>
    <a:srgbClr val="85E5FF"/>
    <a:srgbClr val="43D7FF"/>
    <a:srgbClr val="B4A0FF"/>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0" autoAdjust="0"/>
    <p:restoredTop sz="94187" autoAdjust="0"/>
  </p:normalViewPr>
  <p:slideViewPr>
    <p:cSldViewPr>
      <p:cViewPr varScale="1">
        <p:scale>
          <a:sx n="91" d="100"/>
          <a:sy n="91" d="100"/>
        </p:scale>
        <p:origin x="66" y="408"/>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5/18/2015 6:43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5/18/2015 6:43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121041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5/18/2015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175710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5/18/2015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53835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5/18/2015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99910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5/18/2015 9:45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1701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5/18/2015 9:46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4170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5/18/2015 9:46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20093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976746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5/18/2015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540666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5/18/2015 9:47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7787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5/18/2015 6:43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3096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5/18/2015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9146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5/18/2015 10:13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49722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5/18/2015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85357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3386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718442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5/18/2015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272465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5/18/2015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863814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914697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253611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5146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5120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93120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09492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60000"/>
                    <a:lumOff val="40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863594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152831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1pPr marL="0" indent="0">
              <a:spcBef>
                <a:spcPts val="1800"/>
              </a:spcBef>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5761037" y="295274"/>
            <a:ext cx="6403165" cy="917575"/>
          </a:xfrm>
        </p:spPr>
        <p:txBody>
          <a:bodyPr/>
          <a:lstStyle/>
          <a:p>
            <a:r>
              <a:rPr lang="en-US" dirty="0" smtClean="0"/>
              <a:t>Click to edit Master style</a:t>
            </a:r>
            <a:endParaRPr lang="en-US" dirty="0"/>
          </a:p>
        </p:txBody>
      </p:sp>
    </p:spTree>
    <p:extLst>
      <p:ext uri="{BB962C8B-B14F-4D97-AF65-F5344CB8AC3E}">
        <p14:creationId xmlns:p14="http://schemas.microsoft.com/office/powerpoint/2010/main" val="109858268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8902396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85986686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5068192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377779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423467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408632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7445535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8213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70948163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43011663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7464864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318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2791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36672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406953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14985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618049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19507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34647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94853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38144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1606543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5" y="295275"/>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424007681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9" y="295275"/>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99466496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36035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2314415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04434043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19539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648683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073008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smtClean="0"/>
              <a:t>Click to edit Master text styles</a:t>
            </a:r>
          </a:p>
          <a:p>
            <a:pPr marL="0" lvl="1" indent="0" algn="l" defTabSz="913991" rtl="0" eaLnBrk="1" latinLnBrk="0" hangingPunct="1">
              <a:spcBef>
                <a:spcPct val="20000"/>
              </a:spcBef>
              <a:spcAft>
                <a:spcPts val="816"/>
              </a:spcAft>
              <a:buFont typeface="Arial" pitchFamily="34" charset="0"/>
              <a:buNone/>
            </a:pPr>
            <a:r>
              <a:rPr lang="en-US" smtClean="0"/>
              <a:t>Second level</a:t>
            </a:r>
          </a:p>
          <a:p>
            <a:pPr marL="0" lvl="2" indent="0" algn="l" defTabSz="913991"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874028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47094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33708842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8806233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6390854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254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7655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01039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354081439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284570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1" y="6395264"/>
            <a:ext cx="11888061" cy="301348"/>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076188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047323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596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5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199">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18733511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140" t="13287" r="2103" b="3771"/>
          <a:stretch/>
        </p:blipFill>
        <p:spPr>
          <a:xfrm>
            <a:off x="0" y="0"/>
            <a:ext cx="12466638" cy="7027276"/>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207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6" name="Title 1"/>
          <p:cNvSpPr>
            <a:spLocks noGrp="1"/>
          </p:cNvSpPr>
          <p:nvPr>
            <p:ph type="ctrTitle" hasCustomPrompt="1"/>
          </p:nvPr>
        </p:nvSpPr>
        <p:spPr>
          <a:xfrm>
            <a:off x="466371" y="2489420"/>
            <a:ext cx="6275733" cy="1356064"/>
          </a:xfrm>
          <a:prstGeom prst="rect">
            <a:avLst/>
          </a:prstGeom>
        </p:spPr>
        <p:txBody>
          <a:bodyPr wrap="square" lIns="143407" tIns="0" rIns="143407" bIns="0">
            <a:spAutoFit/>
          </a:bodyPr>
          <a:lstStyle>
            <a:lvl1pPr>
              <a:lnSpc>
                <a:spcPct val="90000"/>
              </a:lnSpc>
              <a:spcBef>
                <a:spcPts val="0"/>
              </a:spcBef>
              <a:defRPr sz="4896"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66372" y="4994602"/>
            <a:ext cx="6275659" cy="593368"/>
          </a:xfrm>
          <a:prstGeom prst="rect">
            <a:avLst/>
          </a:prstGeom>
        </p:spPr>
        <p:txBody>
          <a:bodyPr lIns="143407" tIns="0" rIns="143407" bIns="0"/>
          <a:lstStyle>
            <a:lvl1pPr marL="0" indent="0" algn="l">
              <a:lnSpc>
                <a:spcPct val="90000"/>
              </a:lnSpc>
              <a:spcBef>
                <a:spcPts val="0"/>
              </a:spcBef>
              <a:buNone/>
              <a:defRPr sz="2142">
                <a:solidFill>
                  <a:schemeClr val="bg1"/>
                </a:solidFill>
                <a:latin typeface="+mn-lt"/>
              </a:defRPr>
            </a:lvl1pPr>
            <a:lvl2pPr marL="456702" indent="0" algn="ctr">
              <a:buNone/>
              <a:defRPr>
                <a:solidFill>
                  <a:schemeClr val="tx1">
                    <a:tint val="75000"/>
                  </a:schemeClr>
                </a:solidFill>
              </a:defRPr>
            </a:lvl2pPr>
            <a:lvl3pPr marL="913406" indent="0" algn="ctr">
              <a:buNone/>
              <a:defRPr>
                <a:solidFill>
                  <a:schemeClr val="tx1">
                    <a:tint val="75000"/>
                  </a:schemeClr>
                </a:solidFill>
              </a:defRPr>
            </a:lvl3pPr>
            <a:lvl4pPr marL="1370108" indent="0" algn="ctr">
              <a:buNone/>
              <a:defRPr>
                <a:solidFill>
                  <a:schemeClr val="tx1">
                    <a:tint val="75000"/>
                  </a:schemeClr>
                </a:solidFill>
              </a:defRPr>
            </a:lvl4pPr>
            <a:lvl5pPr marL="1826814" indent="0" algn="ctr">
              <a:buNone/>
              <a:defRPr>
                <a:solidFill>
                  <a:schemeClr val="tx1">
                    <a:tint val="75000"/>
                  </a:schemeClr>
                </a:solidFill>
              </a:defRPr>
            </a:lvl5pPr>
            <a:lvl6pPr marL="2283515" indent="0" algn="ctr">
              <a:buNone/>
              <a:defRPr>
                <a:solidFill>
                  <a:schemeClr val="tx1">
                    <a:tint val="75000"/>
                  </a:schemeClr>
                </a:solidFill>
              </a:defRPr>
            </a:lvl6pPr>
            <a:lvl7pPr marL="2740219" indent="0" algn="ctr">
              <a:buNone/>
              <a:defRPr>
                <a:solidFill>
                  <a:schemeClr val="tx1">
                    <a:tint val="75000"/>
                  </a:schemeClr>
                </a:solidFill>
              </a:defRPr>
            </a:lvl7pPr>
            <a:lvl8pPr marL="3196921" indent="0" algn="ctr">
              <a:buNone/>
              <a:defRPr>
                <a:solidFill>
                  <a:schemeClr val="tx1">
                    <a:tint val="75000"/>
                  </a:schemeClr>
                </a:solidFill>
              </a:defRPr>
            </a:lvl8pPr>
            <a:lvl9pPr marL="3653624"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66758" y="3920818"/>
            <a:ext cx="6292074" cy="881064"/>
          </a:xfrm>
          <a:prstGeom prst="rect">
            <a:avLst/>
          </a:prstGeom>
        </p:spPr>
        <p:txBody>
          <a:bodyPr lIns="143407" tIns="0" rIns="143407" bIns="0">
            <a:normAutofit/>
          </a:bodyPr>
          <a:lstStyle>
            <a:lvl1pPr marL="0" indent="0">
              <a:lnSpc>
                <a:spcPct val="90000"/>
              </a:lnSpc>
              <a:spcBef>
                <a:spcPts val="0"/>
              </a:spcBef>
              <a:buNone/>
              <a:defRPr sz="2040" baseline="0">
                <a:solidFill>
                  <a:schemeClr val="bg1"/>
                </a:solidFill>
                <a:latin typeface="+mn-lt"/>
              </a:defRPr>
            </a:lvl1pPr>
            <a:lvl2pPr marL="342528" indent="0">
              <a:buNone/>
              <a:defRPr sz="1632">
                <a:solidFill>
                  <a:schemeClr val="bg1"/>
                </a:solidFill>
                <a:latin typeface="+mj-lt"/>
              </a:defRPr>
            </a:lvl2pPr>
            <a:lvl3pPr marL="570880" indent="0">
              <a:buNone/>
              <a:defRPr sz="1326">
                <a:solidFill>
                  <a:schemeClr val="bg1"/>
                </a:solidFill>
                <a:latin typeface="+mj-lt"/>
              </a:defRPr>
            </a:lvl3pPr>
            <a:lvl4pPr marL="799229" indent="0">
              <a:buNone/>
              <a:defRPr sz="1224">
                <a:solidFill>
                  <a:schemeClr val="bg1"/>
                </a:solidFill>
                <a:latin typeface="+mj-lt"/>
              </a:defRPr>
            </a:lvl4pPr>
            <a:lvl5pPr marL="1027583" indent="0">
              <a:buNone/>
              <a:defRPr sz="1224">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59" y="6530041"/>
            <a:ext cx="1304123" cy="285765"/>
          </a:xfrm>
          <a:prstGeom prst="rect">
            <a:avLst/>
          </a:prstGeom>
        </p:spPr>
      </p:pic>
    </p:spTree>
    <p:extLst>
      <p:ext uri="{BB962C8B-B14F-4D97-AF65-F5344CB8AC3E}">
        <p14:creationId xmlns:p14="http://schemas.microsoft.com/office/powerpoint/2010/main" val="3452338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5" y="6673146"/>
            <a:ext cx="501211" cy="372394"/>
          </a:xfrm>
          <a:prstGeom prst="rect">
            <a:avLst/>
          </a:prstGeom>
        </p:spPr>
        <p:txBody>
          <a:bodyPr/>
          <a:lstStyle/>
          <a:p>
            <a:pPr defTabSz="932563"/>
            <a:fld id="{4CED8391-71CF-4FD3-A093-40D26DE2D47C}" type="slidenum">
              <a:rPr lang="en-US" smtClean="0">
                <a:solidFill>
                  <a:srgbClr val="00188F"/>
                </a:solidFill>
              </a:rPr>
              <a:pPr defTabSz="932563"/>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4"/>
            <a:ext cx="11460018" cy="2096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170985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79857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image" Target="../media/image1.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image" Target="../media/image10.pn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 id="2147484280" r:id="rId28"/>
    <p:sldLayoutId id="2147484284" r:id="rId29"/>
    <p:sldLayoutId id="2147484339" r:id="rId3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22656254"/>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40"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9920350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29" r:id="rId21"/>
    <p:sldLayoutId id="2147484330" r:id="rId22"/>
    <p:sldLayoutId id="2147484331" r:id="rId23"/>
    <p:sldLayoutId id="2147484332" r:id="rId24"/>
    <p:sldLayoutId id="2147484333" r:id="rId25"/>
    <p:sldLayoutId id="2147484334" r:id="rId26"/>
    <p:sldLayoutId id="2147484335" r:id="rId27"/>
    <p:sldLayoutId id="2147484336" r:id="rId28"/>
    <p:sldLayoutId id="2147484337" r:id="rId29"/>
    <p:sldLayoutId id="2147484338" r:id="rId30"/>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9.xml"/><Relationship Id="rId7" Type="http://schemas.openxmlformats.org/officeDocument/2006/relationships/image" Target="../media/image3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2.xml"/><Relationship Id="rId5" Type="http://schemas.openxmlformats.org/officeDocument/2006/relationships/slideLayout" Target="../slideLayouts/slideLayout21.xml"/><Relationship Id="rId10" Type="http://schemas.openxmlformats.org/officeDocument/2006/relationships/image" Target="../media/image42.gif"/><Relationship Id="rId4" Type="http://schemas.openxmlformats.org/officeDocument/2006/relationships/tags" Target="../tags/tag30.xm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49.jpe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48.jpeg"/><Relationship Id="rId17" Type="http://schemas.openxmlformats.org/officeDocument/2006/relationships/image" Target="../media/image53.jpeg"/><Relationship Id="rId2" Type="http://schemas.openxmlformats.org/officeDocument/2006/relationships/tags" Target="../tags/tag32.xml"/><Relationship Id="rId16" Type="http://schemas.openxmlformats.org/officeDocument/2006/relationships/image" Target="../media/image52.jpe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7.jpeg"/><Relationship Id="rId5" Type="http://schemas.openxmlformats.org/officeDocument/2006/relationships/tags" Target="../tags/tag35.xml"/><Relationship Id="rId15" Type="http://schemas.openxmlformats.org/officeDocument/2006/relationships/image" Target="../media/image51.jpeg"/><Relationship Id="rId10" Type="http://schemas.openxmlformats.org/officeDocument/2006/relationships/image" Target="../media/image46.jpeg"/><Relationship Id="rId4" Type="http://schemas.openxmlformats.org/officeDocument/2006/relationships/tags" Target="../tags/tag34.xml"/><Relationship Id="rId9" Type="http://schemas.openxmlformats.org/officeDocument/2006/relationships/slideLayout" Target="../slideLayouts/slideLayout75.xml"/><Relationship Id="rId14" Type="http://schemas.openxmlformats.org/officeDocument/2006/relationships/image" Target="../media/image5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58.png"/><Relationship Id="rId3" Type="http://schemas.openxmlformats.org/officeDocument/2006/relationships/tags" Target="../tags/tag41.xml"/><Relationship Id="rId7" Type="http://schemas.openxmlformats.org/officeDocument/2006/relationships/slideLayout" Target="../slideLayouts/slideLayout73.xml"/><Relationship Id="rId12" Type="http://schemas.openxmlformats.org/officeDocument/2006/relationships/image" Target="../media/image57.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56.png"/><Relationship Id="rId5" Type="http://schemas.openxmlformats.org/officeDocument/2006/relationships/tags" Target="../tags/tag43.xml"/><Relationship Id="rId10" Type="http://schemas.openxmlformats.org/officeDocument/2006/relationships/image" Target="../media/image55.png"/><Relationship Id="rId4" Type="http://schemas.openxmlformats.org/officeDocument/2006/relationships/tags" Target="../tags/tag42.xml"/><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hyperlink" Target="http://feedback.azure.com/forums/270577-azure-stream-analytics" TargetMode="External"/><Relationship Id="rId3" Type="http://schemas.openxmlformats.org/officeDocument/2006/relationships/hyperlink" Target="http://azure.microsoft.com/en-us/services/stream-analytics/" TargetMode="External"/><Relationship Id="rId7" Type="http://schemas.openxmlformats.org/officeDocument/2006/relationships/hyperlink" Target="https://social.msdn.microsoft.com/Forums/en-US/home?forum=AzureStreamAnalytics" TargetMode="External"/><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hyperlink" Target="https://twitter.com/AzureStreaming" TargetMode="External"/><Relationship Id="rId5" Type="http://schemas.openxmlformats.org/officeDocument/2006/relationships/hyperlink" Target="http://blogs.msdn.com/b/streamanalytics/rss.aspx" TargetMode="External"/><Relationship Id="rId10" Type="http://schemas.openxmlformats.org/officeDocument/2006/relationships/image" Target="../media/image59.png"/><Relationship Id="rId4" Type="http://schemas.openxmlformats.org/officeDocument/2006/relationships/hyperlink" Target="http://azure.microsoft.com/en-us/documentation/services/stream-analytics/" TargetMode="External"/><Relationship Id="rId9" Type="http://schemas.openxmlformats.org/officeDocument/2006/relationships/hyperlink" Target="mailto:azstream@microsoft.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emf"/><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2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emf"/><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emf"/><Relationship Id="rId14" Type="http://schemas.openxmlformats.org/officeDocument/2006/relationships/image" Target="../media/image30.emf"/><Relationship Id="rId22"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notesSlide" Target="../notesSlides/notesSlide2.xml"/><Relationship Id="rId18" Type="http://schemas.openxmlformats.org/officeDocument/2006/relationships/image" Target="../media/image41.jpe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slideLayout" Target="../slideLayouts/slideLayout21.xml"/><Relationship Id="rId17" Type="http://schemas.openxmlformats.org/officeDocument/2006/relationships/image" Target="../media/image40.png"/><Relationship Id="rId2" Type="http://schemas.openxmlformats.org/officeDocument/2006/relationships/tags" Target="../tags/tag4.xml"/><Relationship Id="rId16" Type="http://schemas.openxmlformats.org/officeDocument/2006/relationships/image" Target="../media/image36.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image" Target="../media/image39.png"/><Relationship Id="rId10" Type="http://schemas.openxmlformats.org/officeDocument/2006/relationships/tags" Target="../tags/tag12.xml"/><Relationship Id="rId19" Type="http://schemas.openxmlformats.org/officeDocument/2006/relationships/image" Target="../media/image42.gif"/><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18" Type="http://schemas.openxmlformats.org/officeDocument/2006/relationships/image" Target="../media/image41.jpe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21.xml"/><Relationship Id="rId17" Type="http://schemas.openxmlformats.org/officeDocument/2006/relationships/image" Target="../media/image40.png"/><Relationship Id="rId2" Type="http://schemas.openxmlformats.org/officeDocument/2006/relationships/tags" Target="../tags/tag15.xml"/><Relationship Id="rId16" Type="http://schemas.openxmlformats.org/officeDocument/2006/relationships/image" Target="../media/image36.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39.png"/><Relationship Id="rId10" Type="http://schemas.openxmlformats.org/officeDocument/2006/relationships/tags" Target="../tags/tag23.xml"/><Relationship Id="rId19" Type="http://schemas.openxmlformats.org/officeDocument/2006/relationships/image" Target="../media/image42.gi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7" y="356417"/>
            <a:ext cx="11887200" cy="1181734"/>
          </a:xfrm>
        </p:spPr>
        <p:txBody>
          <a:bodyPr/>
          <a:lstStyle/>
          <a:p>
            <a:r>
              <a:rPr lang="en-US" dirty="0" smtClean="0"/>
              <a:t>in-flight to insights:</a:t>
            </a:r>
            <a:endParaRPr lang="en-US" dirty="0"/>
          </a:p>
        </p:txBody>
      </p:sp>
      <p:sp>
        <p:nvSpPr>
          <p:cNvPr id="7" name="Text Placeholder 4"/>
          <p:cNvSpPr txBox="1">
            <a:spLocks/>
          </p:cNvSpPr>
          <p:nvPr/>
        </p:nvSpPr>
        <p:spPr>
          <a:xfrm>
            <a:off x="2103437" y="5062879"/>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Adam </a:t>
            </a:r>
            <a:r>
              <a:rPr lang="en-US" dirty="0" err="1" smtClean="0"/>
              <a:t>Finster</a:t>
            </a:r>
            <a:endParaRPr lang="en-US" dirty="0" smtClean="0"/>
          </a:p>
          <a:p>
            <a:r>
              <a:rPr lang="en-US" dirty="0" smtClean="0"/>
              <a:t>Architect</a:t>
            </a:r>
          </a:p>
          <a:p>
            <a:r>
              <a:rPr lang="en-US" dirty="0" smtClean="0"/>
              <a:t>BCM Solutions</a:t>
            </a:r>
            <a:endParaRPr lang="en-US" dirty="0"/>
          </a:p>
        </p:txBody>
      </p:sp>
      <p:pic>
        <p:nvPicPr>
          <p:cNvPr id="2" name="Picture 1"/>
          <p:cNvPicPr>
            <a:picLocks noChangeAspect="1"/>
          </p:cNvPicPr>
          <p:nvPr/>
        </p:nvPicPr>
        <p:blipFill>
          <a:blip r:embed="rId2"/>
          <a:stretch>
            <a:fillRect/>
          </a:stretch>
        </p:blipFill>
        <p:spPr>
          <a:xfrm>
            <a:off x="1245159" y="2536875"/>
            <a:ext cx="2857500" cy="1533525"/>
          </a:xfrm>
          <a:prstGeom prst="rect">
            <a:avLst/>
          </a:prstGeom>
        </p:spPr>
      </p:pic>
      <p:pic>
        <p:nvPicPr>
          <p:cNvPr id="15" name="Picture 14"/>
          <p:cNvPicPr>
            <a:picLocks noChangeAspect="1"/>
          </p:cNvPicPr>
          <p:nvPr/>
        </p:nvPicPr>
        <p:blipFill>
          <a:blip r:embed="rId3"/>
          <a:stretch>
            <a:fillRect/>
          </a:stretch>
        </p:blipFill>
        <p:spPr>
          <a:xfrm>
            <a:off x="4922837" y="2536875"/>
            <a:ext cx="5553937" cy="1524132"/>
          </a:xfrm>
          <a:prstGeom prst="rect">
            <a:avLst/>
          </a:prstGeom>
        </p:spPr>
      </p:pic>
      <p:sp>
        <p:nvSpPr>
          <p:cNvPr id="16" name="Text Placeholder 4"/>
          <p:cNvSpPr txBox="1">
            <a:spLocks/>
          </p:cNvSpPr>
          <p:nvPr/>
        </p:nvSpPr>
        <p:spPr>
          <a:xfrm>
            <a:off x="6446837" y="5027619"/>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Todd Whitehead</a:t>
            </a:r>
          </a:p>
          <a:p>
            <a:r>
              <a:rPr lang="en-US" dirty="0" smtClean="0"/>
              <a:t>Cloud Solution Architect</a:t>
            </a:r>
          </a:p>
          <a:p>
            <a:r>
              <a:rPr lang="en-US" dirty="0" smtClean="0"/>
              <a:t>Microsoft</a:t>
            </a:r>
            <a:endParaRPr lang="en-US" dirty="0"/>
          </a:p>
        </p:txBody>
      </p:sp>
      <p:sp>
        <p:nvSpPr>
          <p:cNvPr id="17" name="Rectangle 16"/>
          <p:cNvSpPr/>
          <p:nvPr/>
        </p:nvSpPr>
        <p:spPr>
          <a:xfrm>
            <a:off x="427037" y="1544994"/>
            <a:ext cx="7246471" cy="369332"/>
          </a:xfrm>
          <a:prstGeom prst="rect">
            <a:avLst/>
          </a:prstGeom>
        </p:spPr>
        <p:txBody>
          <a:bodyPr wrap="none">
            <a:spAutoFit/>
          </a:bodyPr>
          <a:lstStyle/>
          <a:p>
            <a:r>
              <a:rPr lang="en-US" dirty="0" smtClean="0">
                <a:latin typeface="+mj-lt"/>
              </a:rPr>
              <a:t>Real-time insights with Event Hubs, Stream </a:t>
            </a:r>
            <a:r>
              <a:rPr lang="en-US" dirty="0">
                <a:latin typeface="+mj-lt"/>
              </a:rPr>
              <a:t>Analytics </a:t>
            </a:r>
            <a:r>
              <a:rPr lang="en-US" dirty="0" smtClean="0">
                <a:latin typeface="+mj-lt"/>
              </a:rPr>
              <a:t>and an A10 Warthog</a:t>
            </a:r>
            <a:endParaRPr lang="en-AU" dirty="0">
              <a:latin typeface="+mj-lt"/>
            </a:endParaRPr>
          </a:p>
        </p:txBody>
      </p:sp>
    </p:spTree>
    <p:extLst>
      <p:ext uri="{BB962C8B-B14F-4D97-AF65-F5344CB8AC3E}">
        <p14:creationId xmlns:p14="http://schemas.microsoft.com/office/powerpoint/2010/main" val="34243329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067050" y="4487863"/>
            <a:ext cx="9369425" cy="2209800"/>
          </a:xfrm>
        </p:spPr>
        <p:txBody>
          <a:bodyPr/>
          <a:lstStyle/>
          <a:p>
            <a:r>
              <a:rPr lang="en-US" sz="2400" dirty="0" smtClean="0"/>
              <a:t>From events or data streams to insights in less time and effort</a:t>
            </a:r>
          </a:p>
          <a:p>
            <a:r>
              <a:rPr lang="en-US" sz="2400" dirty="0" smtClean="0"/>
              <a:t>Real-time </a:t>
            </a:r>
            <a:r>
              <a:rPr lang="en-US" sz="2400" dirty="0"/>
              <a:t>analytics for </a:t>
            </a:r>
            <a:r>
              <a:rPr lang="en-US" sz="2400" dirty="0" smtClean="0"/>
              <a:t>Internet </a:t>
            </a:r>
            <a:r>
              <a:rPr lang="en-US" sz="2400" dirty="0"/>
              <a:t>of Things solutions</a:t>
            </a:r>
          </a:p>
          <a:p>
            <a:r>
              <a:rPr lang="en-US" sz="2400" dirty="0"/>
              <a:t>Stream millions of events per second</a:t>
            </a:r>
          </a:p>
          <a:p>
            <a:r>
              <a:rPr lang="en-US" sz="2400" dirty="0"/>
              <a:t>Mission critical reliability, performance and predictable results</a:t>
            </a:r>
          </a:p>
          <a:p>
            <a:r>
              <a:rPr lang="en-US" sz="2400" dirty="0" smtClean="0"/>
              <a:t>Rapid </a:t>
            </a:r>
            <a:r>
              <a:rPr lang="en-US" sz="2400" dirty="0"/>
              <a:t>development with familiar SQL-based language</a:t>
            </a:r>
          </a:p>
        </p:txBody>
      </p:sp>
      <p:sp>
        <p:nvSpPr>
          <p:cNvPr id="3" name="Title 2"/>
          <p:cNvSpPr>
            <a:spLocks noGrp="1"/>
          </p:cNvSpPr>
          <p:nvPr>
            <p:ph type="title" idx="4294967295"/>
          </p:nvPr>
        </p:nvSpPr>
        <p:spPr>
          <a:xfrm>
            <a:off x="274637" y="254978"/>
            <a:ext cx="11888787" cy="917575"/>
          </a:xfrm>
        </p:spPr>
        <p:txBody>
          <a:bodyPr/>
          <a:lstStyle/>
          <a:p>
            <a:r>
              <a:rPr lang="en-US" dirty="0" smtClean="0"/>
              <a:t>Event Hubs and Stream Analytics</a:t>
            </a:r>
            <a:endParaRPr lang="en-US" dirty="0"/>
          </a:p>
        </p:txBody>
      </p:sp>
      <p:sp>
        <p:nvSpPr>
          <p:cNvPr id="6" name="Text Placeholder 1"/>
          <p:cNvSpPr txBox="1">
            <a:spLocks/>
          </p:cNvSpPr>
          <p:nvPr/>
        </p:nvSpPr>
        <p:spPr>
          <a:xfrm>
            <a:off x="2865437" y="1211263"/>
            <a:ext cx="9372600" cy="3276600"/>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Cloud-scale telemetry ingestion from websites, apps, and devices</a:t>
            </a:r>
          </a:p>
          <a:p>
            <a:r>
              <a:rPr lang="en-US" sz="2400" dirty="0" smtClean="0"/>
              <a:t>Compatible with more than a million publishers supporting HTTP, AMQP and MQTT</a:t>
            </a:r>
          </a:p>
          <a:p>
            <a:r>
              <a:rPr lang="en-US" sz="2400" dirty="0" smtClean="0"/>
              <a:t>Ingress millions </a:t>
            </a:r>
            <a:r>
              <a:rPr lang="en-US" sz="2400" dirty="0"/>
              <a:t>of events per second </a:t>
            </a:r>
            <a:endParaRPr lang="en-US" sz="2400" dirty="0" smtClean="0"/>
          </a:p>
          <a:p>
            <a:r>
              <a:rPr lang="en-US" sz="2400" dirty="0" smtClean="0"/>
              <a:t>Configurable </a:t>
            </a:r>
            <a:r>
              <a:rPr lang="en-US" sz="2400" dirty="0" smtClean="0"/>
              <a:t>data retention (1-30 days)</a:t>
            </a:r>
          </a:p>
          <a:p>
            <a:r>
              <a:rPr lang="en-US" sz="2400" dirty="0" smtClean="0"/>
              <a:t>Low latency (&lt;10 </a:t>
            </a:r>
            <a:r>
              <a:rPr lang="en-US" sz="2400" dirty="0" err="1" smtClean="0"/>
              <a:t>ms</a:t>
            </a:r>
            <a:r>
              <a:rPr lang="en-US" sz="2400" dirty="0" smtClean="0"/>
              <a:t> for volatile data)</a:t>
            </a:r>
          </a:p>
          <a:p>
            <a:r>
              <a:rPr lang="en-US" sz="2400" dirty="0" smtClean="0"/>
              <a:t>Pluggable with other cloud services like Stream Analytics</a:t>
            </a:r>
            <a:endParaRPr lang="en-US" sz="2400" dirty="0"/>
          </a:p>
        </p:txBody>
      </p:sp>
      <p:grpSp>
        <p:nvGrpSpPr>
          <p:cNvPr id="7" name="Group 6"/>
          <p:cNvGrpSpPr/>
          <p:nvPr/>
        </p:nvGrpSpPr>
        <p:grpSpPr>
          <a:xfrm>
            <a:off x="427037" y="1317331"/>
            <a:ext cx="1904999" cy="1904999"/>
            <a:chOff x="1029642" y="1874304"/>
            <a:chExt cx="1524000" cy="1524000"/>
          </a:xfrm>
        </p:grpSpPr>
        <p:sp>
          <p:nvSpPr>
            <p:cNvPr id="8" name="Rectangle 7"/>
            <p:cNvSpPr/>
            <p:nvPr>
              <p:custDataLst>
                <p:tags r:id="rId2"/>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9" name="Picture 8"/>
            <p:cNvPicPr>
              <a:picLocks noChangeAspect="1"/>
            </p:cNvPicPr>
            <p:nvPr/>
          </p:nvPicPr>
          <p:blipFill>
            <a:blip r:embed="rId5"/>
            <a:stretch>
              <a:fillRect/>
            </a:stretch>
          </p:blipFill>
          <p:spPr>
            <a:xfrm>
              <a:off x="1456680" y="2150502"/>
              <a:ext cx="669924" cy="669924"/>
            </a:xfrm>
            <a:prstGeom prst="rect">
              <a:avLst/>
            </a:prstGeom>
          </p:spPr>
        </p:pic>
      </p:grpSp>
      <p:grpSp>
        <p:nvGrpSpPr>
          <p:cNvPr id="10" name="Group 9"/>
          <p:cNvGrpSpPr/>
          <p:nvPr/>
        </p:nvGrpSpPr>
        <p:grpSpPr>
          <a:xfrm>
            <a:off x="427036" y="4564062"/>
            <a:ext cx="1904999" cy="1904999"/>
            <a:chOff x="2645082" y="1874304"/>
            <a:chExt cx="1524000" cy="1524000"/>
          </a:xfrm>
        </p:grpSpPr>
        <p:sp>
          <p:nvSpPr>
            <p:cNvPr id="11" name="Rectangle 10"/>
            <p:cNvSpPr/>
            <p:nvPr>
              <p:custDataLst>
                <p:tags r:id="rId1"/>
              </p:custDataLst>
            </p:nvPr>
          </p:nvSpPr>
          <p:spPr bwMode="auto">
            <a:xfrm>
              <a:off x="2645082" y="1874304"/>
              <a:ext cx="1524000" cy="1524000"/>
            </a:xfrm>
            <a:prstGeom prst="rect">
              <a:avLst/>
            </a:prstGeom>
            <a:solidFill>
              <a:srgbClr val="33A4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12" name="Picture 11"/>
            <p:cNvPicPr>
              <a:picLocks noChangeAspect="1"/>
            </p:cNvPicPr>
            <p:nvPr/>
          </p:nvPicPr>
          <p:blipFill>
            <a:blip r:embed="rId6"/>
            <a:stretch>
              <a:fillRect/>
            </a:stretch>
          </p:blipFill>
          <p:spPr>
            <a:xfrm>
              <a:off x="3016904" y="1962034"/>
              <a:ext cx="780356" cy="780356"/>
            </a:xfrm>
            <a:prstGeom prst="rect">
              <a:avLst/>
            </a:prstGeom>
          </p:spPr>
        </p:pic>
      </p:grpSp>
    </p:spTree>
    <p:extLst>
      <p:ext uri="{BB962C8B-B14F-4D97-AF65-F5344CB8AC3E}">
        <p14:creationId xmlns:p14="http://schemas.microsoft.com/office/powerpoint/2010/main" val="165160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20662"/>
            <a:ext cx="11888787" cy="917575"/>
          </a:xfrm>
        </p:spPr>
        <p:txBody>
          <a:bodyPr/>
          <a:lstStyle/>
          <a:p>
            <a:r>
              <a:rPr lang="en-US" sz="4800" dirty="0" smtClean="0">
                <a:latin typeface="Segoe UI Light" panose="020B0502040204020203" pitchFamily="34" charset="0"/>
                <a:cs typeface="Segoe UI Light" panose="020B0502040204020203" pitchFamily="34" charset="0"/>
              </a:rPr>
              <a:t>Events and Time</a:t>
            </a:r>
            <a:endParaRPr lang="en-US" sz="48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4294967295"/>
          </p:nvPr>
        </p:nvSpPr>
        <p:spPr>
          <a:xfrm>
            <a:off x="427037" y="982662"/>
            <a:ext cx="11734800" cy="4961358"/>
          </a:xfrm>
        </p:spPr>
        <p:txBody>
          <a:bodyPr/>
          <a:lstStyle/>
          <a:p>
            <a:r>
              <a:rPr lang="en-US" sz="3200" dirty="0" smtClean="0">
                <a:solidFill>
                  <a:srgbClr val="7FBA00"/>
                </a:solidFill>
                <a:latin typeface="+mj-lt"/>
              </a:rPr>
              <a:t>Every event that flows through the system has a timestamp</a:t>
            </a:r>
            <a:endParaRPr lang="en-US" dirty="0" smtClean="0">
              <a:solidFill>
                <a:srgbClr val="7FBA00"/>
              </a:solidFill>
              <a:latin typeface="+mj-lt"/>
            </a:endParaRPr>
          </a:p>
          <a:p>
            <a:pPr marL="0" lvl="1" indent="0">
              <a:buNone/>
            </a:pPr>
            <a:endParaRPr lang="en-US" sz="2400" dirty="0" smtClean="0">
              <a:latin typeface="+mn-lt"/>
            </a:endParaRPr>
          </a:p>
          <a:p>
            <a:pPr marL="0" lvl="1" indent="0">
              <a:buNone/>
            </a:pPr>
            <a:r>
              <a:rPr lang="en-US" sz="2400" dirty="0" smtClean="0">
                <a:solidFill>
                  <a:schemeClr val="tx1"/>
                </a:solidFill>
                <a:latin typeface="+mn-lt"/>
              </a:rPr>
              <a:t>User can pick it from the payload</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smtClean="0">
                <a:solidFill>
                  <a:schemeClr val="tx1"/>
                </a:solidFill>
                <a:latin typeface="Consolas"/>
              </a:rPr>
              <a:t> </a:t>
            </a:r>
            <a:r>
              <a:rPr lang="en-US" sz="2400" dirty="0">
                <a:solidFill>
                  <a:schemeClr val="tx1"/>
                </a:solidFill>
                <a:latin typeface="Consolas"/>
              </a:rPr>
              <a:t>TIMESTAMP</a:t>
            </a:r>
            <a:r>
              <a:rPr lang="en-US" sz="2400" dirty="0" smtClean="0">
                <a:solidFill>
                  <a:schemeClr val="tx1"/>
                </a:solidFill>
                <a:latin typeface="Consolas"/>
              </a:rPr>
              <a:t> </a:t>
            </a:r>
            <a:r>
              <a:rPr lang="en-US" sz="2400" dirty="0">
                <a:solidFill>
                  <a:schemeClr val="tx1"/>
                </a:solidFill>
                <a:latin typeface="Consolas"/>
              </a:rPr>
              <a:t>BY</a:t>
            </a:r>
            <a:r>
              <a:rPr lang="en-US" sz="2400" dirty="0" smtClean="0">
                <a:solidFill>
                  <a:schemeClr val="tx1"/>
                </a:solidFill>
                <a:latin typeface="Consolas"/>
              </a:rPr>
              <a:t> </a:t>
            </a:r>
            <a:r>
              <a:rPr lang="en-US" sz="2400" dirty="0" err="1" smtClean="0">
                <a:solidFill>
                  <a:schemeClr val="tx1"/>
                </a:solidFill>
                <a:latin typeface="Consolas"/>
              </a:rPr>
              <a:t>CreatedAt</a:t>
            </a:r>
            <a:endParaRPr lang="en-US" sz="2400" dirty="0" smtClean="0">
              <a:solidFill>
                <a:schemeClr val="tx1"/>
              </a:solidFill>
              <a:latin typeface="Consolas"/>
            </a:endParaRPr>
          </a:p>
          <a:p>
            <a:pPr marL="0" lvl="1" indent="0">
              <a:buNone/>
            </a:pPr>
            <a:endParaRPr lang="en-US" sz="2400" dirty="0">
              <a:solidFill>
                <a:schemeClr val="tx1"/>
              </a:solidFill>
              <a:latin typeface="+mn-lt"/>
            </a:endParaRPr>
          </a:p>
          <a:p>
            <a:pPr marL="0" lvl="1" indent="0">
              <a:buNone/>
            </a:pPr>
            <a:r>
              <a:rPr lang="en-US" sz="2400" dirty="0" smtClean="0">
                <a:solidFill>
                  <a:schemeClr val="tx1"/>
                </a:solidFill>
                <a:latin typeface="+mn-lt"/>
              </a:rPr>
              <a:t>Or the system can assign timestamps automatically based on the event arrival time</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a:solidFill>
                  <a:schemeClr val="tx1"/>
                </a:solidFill>
                <a:latin typeface="Consolas"/>
              </a:rPr>
              <a:t>* FROM </a:t>
            </a:r>
            <a:r>
              <a:rPr lang="en-US" sz="2400" dirty="0" err="1" smtClean="0">
                <a:solidFill>
                  <a:schemeClr val="tx1"/>
                </a:solidFill>
                <a:latin typeface="Consolas"/>
              </a:rPr>
              <a:t>TwitterStream</a:t>
            </a:r>
            <a:endParaRPr lang="en-US" sz="2400" dirty="0" smtClean="0">
              <a:solidFill>
                <a:schemeClr val="tx1"/>
              </a:solidFill>
            </a:endParaRPr>
          </a:p>
          <a:p>
            <a:endParaRPr lang="en-US" sz="2000" dirty="0">
              <a:solidFill>
                <a:schemeClr val="tx1"/>
              </a:solidFill>
              <a:latin typeface="Consolas"/>
            </a:endParaRPr>
          </a:p>
          <a:p>
            <a:r>
              <a:rPr lang="en-US" sz="3200" dirty="0" smtClean="0">
                <a:solidFill>
                  <a:schemeClr val="tx1"/>
                </a:solidFill>
                <a:latin typeface="+mj-lt"/>
              </a:rPr>
              <a:t>Projecting timestamp into payload</a:t>
            </a:r>
          </a:p>
          <a:p>
            <a:r>
              <a:rPr lang="en-US" sz="24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err="1" smtClean="0">
                <a:solidFill>
                  <a:schemeClr val="tx1"/>
                </a:solidFill>
                <a:latin typeface="Consolas"/>
              </a:rPr>
              <a:t>System.Timestamp</a:t>
            </a:r>
            <a:r>
              <a:rPr lang="en-US" sz="2400" dirty="0" smtClean="0">
                <a:solidFill>
                  <a:schemeClr val="tx1"/>
                </a:solidFill>
                <a:latin typeface="Consolas"/>
              </a:rPr>
              <a:t> </a:t>
            </a:r>
            <a:r>
              <a:rPr lang="en-US" sz="2400" dirty="0">
                <a:solidFill>
                  <a:schemeClr val="tx1"/>
                </a:solidFill>
                <a:latin typeface="Consolas"/>
              </a:rPr>
              <a:t>AS</a:t>
            </a:r>
            <a:r>
              <a:rPr lang="en-US" sz="2400" dirty="0" smtClean="0">
                <a:solidFill>
                  <a:schemeClr val="tx1"/>
                </a:solidFill>
                <a:latin typeface="Consolas"/>
              </a:rPr>
              <a:t> Time, Text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a:solidFill>
                  <a:schemeClr val="tx1"/>
                </a:solidFill>
                <a:latin typeface="Consolas"/>
              </a:rPr>
              <a:t> </a:t>
            </a:r>
            <a:endParaRPr lang="en-US" sz="2400" dirty="0" smtClean="0">
              <a:solidFill>
                <a:schemeClr val="tx1"/>
              </a:solidFill>
              <a:latin typeface="Consolas"/>
            </a:endParaRPr>
          </a:p>
          <a:p>
            <a:endParaRPr lang="en-US" sz="2000" dirty="0" smtClean="0">
              <a:latin typeface="Consolas"/>
            </a:endParaRPr>
          </a:p>
          <a:p>
            <a:r>
              <a:rPr lang="en-US" sz="1600" dirty="0" smtClean="0">
                <a:gradFill>
                  <a:gsLst>
                    <a:gs pos="1250">
                      <a:schemeClr val="tx1"/>
                    </a:gs>
                    <a:gs pos="100000">
                      <a:schemeClr val="tx1"/>
                    </a:gs>
                  </a:gsLst>
                  <a:lin ang="5400000" scaled="0"/>
                </a:gradFill>
                <a:latin typeface="+mn-lt"/>
              </a:rPr>
              <a:t>Note:  </a:t>
            </a:r>
            <a:r>
              <a:rPr lang="en-US" sz="1600" dirty="0" err="1" smtClean="0">
                <a:latin typeface="Consolas"/>
              </a:rPr>
              <a:t>System.Timestamp</a:t>
            </a:r>
            <a:r>
              <a:rPr lang="en-US" sz="1600" dirty="0" smtClean="0">
                <a:latin typeface="Consolas"/>
              </a:rPr>
              <a:t> </a:t>
            </a:r>
            <a:r>
              <a:rPr lang="en-US" sz="1600" dirty="0" smtClean="0">
                <a:gradFill>
                  <a:gsLst>
                    <a:gs pos="1250">
                      <a:schemeClr val="tx1"/>
                    </a:gs>
                    <a:gs pos="100000">
                      <a:schemeClr val="tx1"/>
                    </a:gs>
                  </a:gsLst>
                  <a:lin ang="5400000" scaled="0"/>
                </a:gradFill>
                <a:latin typeface="+mn-lt"/>
              </a:rPr>
              <a:t>is a reserved property that exposes the timestamp of an event.</a:t>
            </a:r>
            <a:endParaRPr lang="en-US" sz="1600" dirty="0">
              <a:gradFill>
                <a:gsLst>
                  <a:gs pos="1250">
                    <a:schemeClr val="tx1"/>
                  </a:gs>
                  <a:gs pos="100000">
                    <a:schemeClr val="tx1"/>
                  </a:gs>
                </a:gsLst>
                <a:lin ang="5400000" scaled="0"/>
              </a:gradFill>
              <a:latin typeface="+mn-lt"/>
            </a:endParaRPr>
          </a:p>
        </p:txBody>
      </p:sp>
    </p:spTree>
    <p:extLst>
      <p:ext uri="{BB962C8B-B14F-4D97-AF65-F5344CB8AC3E}">
        <p14:creationId xmlns:p14="http://schemas.microsoft.com/office/powerpoint/2010/main" val="33333415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6124" y="260249"/>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Tumbling Windows</a:t>
            </a:r>
          </a:p>
        </p:txBody>
      </p:sp>
      <p:sp>
        <p:nvSpPr>
          <p:cNvPr id="4" name="Rectangle 3"/>
          <p:cNvSpPr/>
          <p:nvPr/>
        </p:nvSpPr>
        <p:spPr>
          <a:xfrm>
            <a:off x="456124" y="5158104"/>
            <a:ext cx="10363200" cy="1226170"/>
          </a:xfrm>
          <a:prstGeom prst="rect">
            <a:avLst/>
          </a:prstGeom>
        </p:spPr>
        <p:txBody>
          <a:bodyPr wrap="square">
            <a:spAutoFit/>
          </a:bodyPr>
          <a:lstStyle/>
          <a:p>
            <a:r>
              <a:rPr lang="en-US" sz="2400" dirty="0">
                <a:solidFill>
                  <a:srgbClr val="FFFFFF"/>
                </a:solidFill>
                <a:latin typeface="Consolas"/>
              </a:rPr>
              <a:t>SELECT </a:t>
            </a:r>
            <a:r>
              <a:rPr lang="en-US" sz="2400" dirty="0" err="1">
                <a:solidFill>
                  <a:srgbClr val="FFFFFF"/>
                </a:solidFill>
                <a:latin typeface="Consolas"/>
              </a:rPr>
              <a:t>TimeZone</a:t>
            </a:r>
            <a:r>
              <a:rPr lang="en-US" sz="2400" dirty="0">
                <a:solidFill>
                  <a:srgbClr val="FFFFFF"/>
                </a:solidFill>
                <a:latin typeface="Consolas"/>
              </a:rPr>
              <a:t>, COUNT(*) AS Count </a:t>
            </a:r>
          </a:p>
          <a:p>
            <a:r>
              <a:rPr lang="en-US" sz="2400" dirty="0">
                <a:solidFill>
                  <a:srgbClr val="FFFFFF"/>
                </a:solidFill>
                <a:latin typeface="Consolas"/>
              </a:rPr>
              <a:t>FROM </a:t>
            </a:r>
            <a:r>
              <a:rPr lang="en-US" sz="2400" dirty="0" err="1">
                <a:solidFill>
                  <a:srgbClr val="FFFFFF"/>
                </a:solidFill>
                <a:latin typeface="Consolas"/>
              </a:rPr>
              <a:t>TwitterStream</a:t>
            </a:r>
            <a:r>
              <a:rPr lang="en-US" sz="2400" dirty="0">
                <a:solidFill>
                  <a:srgbClr val="FFFFFF"/>
                </a:solidFill>
                <a:latin typeface="Consolas"/>
              </a:rPr>
              <a:t> </a:t>
            </a:r>
            <a:r>
              <a:rPr lang="en-US" sz="2400" dirty="0" smtClean="0">
                <a:solidFill>
                  <a:srgbClr val="FFFFFF"/>
                </a:solidFill>
                <a:latin typeface="Consolas"/>
              </a:rPr>
              <a:t>TIMESTAMP </a:t>
            </a:r>
            <a:r>
              <a:rPr lang="en-US" sz="2400" dirty="0">
                <a:solidFill>
                  <a:srgbClr val="FFFFFF"/>
                </a:solidFill>
                <a:latin typeface="Consolas"/>
              </a:rPr>
              <a:t>BY </a:t>
            </a:r>
            <a:r>
              <a:rPr lang="en-US" sz="2400" dirty="0" err="1">
                <a:solidFill>
                  <a:srgbClr val="FFFFFF"/>
                </a:solidFill>
                <a:latin typeface="Consolas"/>
              </a:rPr>
              <a:t>CreatedAt</a:t>
            </a:r>
            <a:r>
              <a:rPr lang="en-US" sz="2400" dirty="0">
                <a:solidFill>
                  <a:srgbClr val="FFFFFF"/>
                </a:solidFill>
                <a:latin typeface="Consolas"/>
              </a:rPr>
              <a:t> </a:t>
            </a:r>
          </a:p>
          <a:p>
            <a:pPr>
              <a:lnSpc>
                <a:spcPct val="107000"/>
              </a:lnSpc>
              <a:spcAft>
                <a:spcPts val="800"/>
              </a:spcAft>
            </a:pPr>
            <a:r>
              <a:rPr lang="en-US" sz="2400" dirty="0">
                <a:solidFill>
                  <a:srgbClr val="FFFFFF"/>
                </a:solidFill>
                <a:latin typeface="Consolas"/>
              </a:rPr>
              <a:t>GROUP BY </a:t>
            </a:r>
            <a:r>
              <a:rPr lang="en-US" sz="2400" dirty="0" err="1">
                <a:solidFill>
                  <a:srgbClr val="FFFFFF"/>
                </a:solidFill>
                <a:latin typeface="Consolas"/>
              </a:rPr>
              <a:t>TimeZone</a:t>
            </a:r>
            <a:r>
              <a:rPr lang="en-US" sz="2400" dirty="0">
                <a:solidFill>
                  <a:srgbClr val="FFFFFF"/>
                </a:solidFill>
                <a:latin typeface="Consolas"/>
              </a:rPr>
              <a:t>, </a:t>
            </a:r>
            <a:r>
              <a:rPr lang="en-US" sz="2400" dirty="0" err="1">
                <a:solidFill>
                  <a:srgbClr val="FFFFFF"/>
                </a:solidFill>
                <a:latin typeface="Consolas"/>
              </a:rPr>
              <a:t>TumblingWindow</a:t>
            </a:r>
            <a:r>
              <a:rPr lang="en-US" sz="2400" dirty="0">
                <a:solidFill>
                  <a:srgbClr val="FFFFFF"/>
                </a:solidFill>
                <a:latin typeface="Consolas"/>
              </a:rPr>
              <a:t>(second,10)</a:t>
            </a:r>
            <a:r>
              <a:rPr lang="en-US" sz="2400" b="1" dirty="0">
                <a:solidFill>
                  <a:srgbClr val="FFFFFF"/>
                </a:solidFill>
                <a:latin typeface="Consolas"/>
              </a:rPr>
              <a:t> </a:t>
            </a:r>
            <a:endParaRPr lang="en-US" sz="2400" dirty="0">
              <a:solidFill>
                <a:srgbClr val="FFFFFF"/>
              </a:solidFill>
              <a:latin typeface="Consolas"/>
            </a:endParaRPr>
          </a:p>
        </p:txBody>
      </p:sp>
      <p:sp>
        <p:nvSpPr>
          <p:cNvPr id="6" name="Rectangle 5"/>
          <p:cNvSpPr/>
          <p:nvPr/>
        </p:nvSpPr>
        <p:spPr>
          <a:xfrm>
            <a:off x="456124" y="1163794"/>
            <a:ext cx="8230715" cy="461665"/>
          </a:xfrm>
          <a:prstGeom prst="rect">
            <a:avLst/>
          </a:prstGeom>
        </p:spPr>
        <p:txBody>
          <a:bodyPr wrap="none">
            <a:spAutoFit/>
          </a:bodyPr>
          <a:lstStyle/>
          <a:p>
            <a:r>
              <a:rPr lang="en-US" sz="2400" dirty="0" smtClean="0">
                <a:solidFill>
                  <a:srgbClr val="7FBA00"/>
                </a:solidFill>
                <a:ea typeface="Times New Roman" panose="02020603050405020304" pitchFamily="18" charset="0"/>
                <a:cs typeface="Times New Roman" panose="02020603050405020304" pitchFamily="18" charset="0"/>
              </a:rPr>
              <a:t>Tell me the count of tweets per time zone every </a:t>
            </a:r>
            <a:r>
              <a:rPr lang="en-US" sz="2400" smtClean="0">
                <a:solidFill>
                  <a:srgbClr val="7FBA00"/>
                </a:solidFill>
                <a:ea typeface="Times New Roman" panose="02020603050405020304" pitchFamily="18" charset="0"/>
                <a:cs typeface="Times New Roman" panose="02020603050405020304" pitchFamily="18" charset="0"/>
              </a:rPr>
              <a:t>10 seconds</a:t>
            </a:r>
            <a:endParaRPr lang="en-US" sz="2400" dirty="0">
              <a:solidFill>
                <a:srgbClr val="7FBA00"/>
              </a:solidFill>
            </a:endParaRPr>
          </a:p>
        </p:txBody>
      </p:sp>
      <p:grpSp>
        <p:nvGrpSpPr>
          <p:cNvPr id="8" name="Group 7"/>
          <p:cNvGrpSpPr/>
          <p:nvPr/>
        </p:nvGrpSpPr>
        <p:grpSpPr>
          <a:xfrm>
            <a:off x="2729676" y="2049462"/>
            <a:ext cx="6033672" cy="2751068"/>
            <a:chOff x="302422" y="1412770"/>
            <a:chExt cx="6545428" cy="3252944"/>
          </a:xfrm>
        </p:grpSpPr>
        <p:sp>
          <p:nvSpPr>
            <p:cNvPr id="9" name="Rounded Rectangle 8"/>
            <p:cNvSpPr/>
            <p:nvPr/>
          </p:nvSpPr>
          <p:spPr bwMode="auto">
            <a:xfrm>
              <a:off x="362738" y="3474950"/>
              <a:ext cx="19479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0"/>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0" name="TextBox 19"/>
            <p:cNvSpPr txBox="1"/>
            <p:nvPr/>
          </p:nvSpPr>
          <p:spPr>
            <a:xfrm>
              <a:off x="1251131" y="2798180"/>
              <a:ext cx="82289"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1" name="TextBox 20"/>
            <p:cNvSpPr txBox="1"/>
            <p:nvPr/>
          </p:nvSpPr>
          <p:spPr>
            <a:xfrm>
              <a:off x="4150873"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2" name="TextBox 21"/>
            <p:cNvSpPr txBox="1"/>
            <p:nvPr/>
          </p:nvSpPr>
          <p:spPr>
            <a:xfrm>
              <a:off x="2224800"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3187836"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6304874" y="2865446"/>
              <a:ext cx="542976" cy="593954"/>
            </a:xfrm>
            <a:prstGeom prst="rect">
              <a:avLst/>
            </a:prstGeom>
            <a:noFill/>
          </p:spPr>
          <p:txBody>
            <a:bodyPr wrap="none" lIns="0" tIns="0" rIns="0" bIns="0" rtlCol="0">
              <a:spAutoFit/>
            </a:bodyPr>
            <a:lstStyle/>
            <a:p>
              <a:pPr algn="ctr"/>
              <a:r>
                <a:rPr lang="en-US" sz="1632" spc="-71" dirty="0">
                  <a:solidFill>
                    <a:srgbClr val="FFFFFF">
                      <a:lumMod val="50000"/>
                    </a:srgbClr>
                  </a:solidFill>
                </a:rPr>
                <a:t>Time</a:t>
              </a:r>
            </a:p>
            <a:p>
              <a:pPr algn="ctr"/>
              <a:r>
                <a:rPr lang="en-US" sz="1632" spc="-71" dirty="0">
                  <a:solidFill>
                    <a:srgbClr val="FFFFFF">
                      <a:lumMod val="50000"/>
                    </a:srgbClr>
                  </a:solidFill>
                </a:rPr>
                <a:t> (</a:t>
              </a:r>
              <a:r>
                <a:rPr lang="en-US" sz="1632" spc="-71" dirty="0" err="1">
                  <a:solidFill>
                    <a:srgbClr val="FFFFFF">
                      <a:lumMod val="50000"/>
                    </a:srgbClr>
                  </a:solidFill>
                </a:rPr>
                <a:t>secs</a:t>
              </a:r>
              <a:r>
                <a:rPr lang="en-US" sz="1632" spc="-71" dirty="0">
                  <a:solidFill>
                    <a:srgbClr val="FFFFFF">
                      <a:lumMod val="50000"/>
                    </a:srgbClr>
                  </a:solidFill>
                </a:rPr>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2" name="Rounded Rectangle 31"/>
            <p:cNvSpPr/>
            <p:nvPr/>
          </p:nvSpPr>
          <p:spPr bwMode="auto">
            <a:xfrm>
              <a:off x="2286360" y="3863018"/>
              <a:ext cx="1922222"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5" name="TextBox 34"/>
            <p:cNvSpPr txBox="1"/>
            <p:nvPr/>
          </p:nvSpPr>
          <p:spPr>
            <a:xfrm>
              <a:off x="5054332"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lumMod val="95000"/>
                    </a:srgbClr>
                  </a:solidFill>
                </a:rPr>
                <a:t>A </a:t>
              </a:r>
              <a:r>
                <a:rPr lang="en-US" sz="1632" dirty="0" smtClean="0">
                  <a:solidFill>
                    <a:srgbClr val="000000">
                      <a:lumMod val="95000"/>
                    </a:srgbClr>
                  </a:solidFill>
                </a:rPr>
                <a:t>10-second </a:t>
              </a:r>
              <a:r>
                <a:rPr lang="en-US" sz="1632" dirty="0">
                  <a:solidFill>
                    <a:srgbClr val="000000">
                      <a:lumMod val="95000"/>
                    </a:srgbClr>
                  </a:solidFill>
                </a:rPr>
                <a:t>Tumbling Window</a:t>
              </a:r>
            </a:p>
          </p:txBody>
        </p:sp>
        <p:sp>
          <p:nvSpPr>
            <p:cNvPr id="37" name="TextBox 36"/>
            <p:cNvSpPr txBox="1"/>
            <p:nvPr/>
          </p:nvSpPr>
          <p:spPr>
            <a:xfrm>
              <a:off x="5977221"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42" name="Rounded Rectangle 41"/>
            <p:cNvSpPr/>
            <p:nvPr/>
          </p:nvSpPr>
          <p:spPr bwMode="auto">
            <a:xfrm>
              <a:off x="4216775" y="4257700"/>
              <a:ext cx="186441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grpSp>
    </p:spTree>
    <p:extLst>
      <p:ext uri="{BB962C8B-B14F-4D97-AF65-F5344CB8AC3E}">
        <p14:creationId xmlns:p14="http://schemas.microsoft.com/office/powerpoint/2010/main" val="39675810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1575" y="239406"/>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451575" y="5097462"/>
            <a:ext cx="10186262" cy="1200329"/>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AS </a:t>
            </a:r>
            <a:r>
              <a:rPr lang="en-US" sz="2400" dirty="0" err="1" smtClean="0">
                <a:solidFill>
                  <a:srgbClr val="FFFFFF"/>
                </a:solidFill>
                <a:latin typeface="Consolas"/>
              </a:rPr>
              <a:t>TotalTweets</a:t>
            </a:r>
            <a:r>
              <a:rPr lang="en-US" sz="2400" dirty="0">
                <a:solidFill>
                  <a:srgbClr val="FFFFFF"/>
                </a:solidFill>
                <a:latin typeface="Consolas"/>
              </a:rPr>
              <a:t>, AVG(</a:t>
            </a:r>
            <a:r>
              <a:rPr lang="en-US" sz="2400" dirty="0" err="1">
                <a:solidFill>
                  <a:srgbClr val="FFFFFF"/>
                </a:solidFill>
                <a:latin typeface="Consolas"/>
              </a:rPr>
              <a:t>SentimentScore</a:t>
            </a:r>
            <a:r>
              <a:rPr lang="en-US" sz="2400" dirty="0">
                <a:solidFill>
                  <a:srgbClr val="FFFFFF"/>
                </a:solidFill>
                <a:latin typeface="Consolas"/>
              </a:rPr>
              <a:t>) </a:t>
            </a:r>
          </a:p>
          <a:p>
            <a:r>
              <a:rPr lang="en-US" sz="2400" dirty="0">
                <a:solidFill>
                  <a:srgbClr val="FFFFFF"/>
                </a:solidFill>
                <a:latin typeface="Consolas"/>
              </a:rPr>
              <a:t>FROM </a:t>
            </a:r>
            <a:r>
              <a:rPr lang="en-US" sz="2400" dirty="0" err="1" smtClean="0">
                <a:solidFill>
                  <a:srgbClr val="FFFFFF"/>
                </a:solidFill>
                <a:latin typeface="Consolas"/>
              </a:rPr>
              <a:t>TwitterStream</a:t>
            </a:r>
            <a:r>
              <a:rPr lang="en-US" sz="2400" dirty="0" smtClean="0">
                <a:solidFill>
                  <a:srgbClr val="FFFFFF"/>
                </a:solidFill>
                <a:latin typeface="Consolas"/>
              </a:rPr>
              <a:t> </a:t>
            </a:r>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HoppingWindow</a:t>
            </a:r>
            <a:r>
              <a:rPr lang="en-US" sz="2400" dirty="0" smtClean="0">
                <a:solidFill>
                  <a:srgbClr val="FFFFFF"/>
                </a:solidFill>
                <a:latin typeface="Consolas"/>
              </a:rPr>
              <a:t>(second, 10 </a:t>
            </a:r>
            <a:r>
              <a:rPr lang="en-US" sz="2400" dirty="0">
                <a:solidFill>
                  <a:srgbClr val="FFFFFF"/>
                </a:solidFill>
                <a:latin typeface="Consolas"/>
              </a:rPr>
              <a:t>, 5)</a:t>
            </a:r>
          </a:p>
        </p:txBody>
      </p:sp>
      <p:sp>
        <p:nvSpPr>
          <p:cNvPr id="7" name="Rectangle 6"/>
          <p:cNvSpPr/>
          <p:nvPr/>
        </p:nvSpPr>
        <p:spPr>
          <a:xfrm>
            <a:off x="500515" y="1602973"/>
            <a:ext cx="4592147" cy="1569660"/>
          </a:xfrm>
          <a:prstGeom prst="rect">
            <a:avLst/>
          </a:prstGeom>
        </p:spPr>
        <p:txBody>
          <a:bodyPr wrap="square">
            <a:spAutoFit/>
          </a:bodyPr>
          <a:lstStyle/>
          <a:p>
            <a:r>
              <a:rPr lang="en-US" sz="2400" dirty="0" smtClean="0">
                <a:solidFill>
                  <a:srgbClr val="92D050"/>
                </a:solidFill>
                <a:ea typeface="Times New Roman" panose="02020603050405020304" pitchFamily="18" charset="0"/>
                <a:cs typeface="Times New Roman" panose="02020603050405020304" pitchFamily="18" charset="0"/>
              </a:rPr>
              <a:t>Every 5 seconds give me the count of tweets and the average sentiment score over the last 10 seconds</a:t>
            </a:r>
            <a:endParaRPr lang="en-US" sz="2400" dirty="0">
              <a:solidFill>
                <a:srgbClr val="92D050"/>
              </a:solidFill>
            </a:endParaRPr>
          </a:p>
        </p:txBody>
      </p:sp>
      <p:sp>
        <p:nvSpPr>
          <p:cNvPr id="65" name="Rounded Rectangle 64"/>
          <p:cNvSpPr/>
          <p:nvPr/>
        </p:nvSpPr>
        <p:spPr bwMode="auto">
          <a:xfrm>
            <a:off x="5729389" y="2619363"/>
            <a:ext cx="1934006"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66" name="Rectangle 65"/>
          <p:cNvSpPr/>
          <p:nvPr/>
        </p:nvSpPr>
        <p:spPr bwMode="auto">
          <a:xfrm>
            <a:off x="5878700"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67" name="Rectangle 66"/>
          <p:cNvSpPr/>
          <p:nvPr/>
        </p:nvSpPr>
        <p:spPr bwMode="auto">
          <a:xfrm>
            <a:off x="615869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68" name="Rectangle 67"/>
          <p:cNvSpPr/>
          <p:nvPr/>
        </p:nvSpPr>
        <p:spPr bwMode="auto">
          <a:xfrm>
            <a:off x="680584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69" name="Rectangle 68"/>
          <p:cNvSpPr/>
          <p:nvPr/>
        </p:nvSpPr>
        <p:spPr bwMode="auto">
          <a:xfrm>
            <a:off x="7355319"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70" name="Rectangle 69"/>
          <p:cNvSpPr/>
          <p:nvPr/>
        </p:nvSpPr>
        <p:spPr bwMode="auto">
          <a:xfrm>
            <a:off x="7074525"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71" name="Rectangle 70"/>
          <p:cNvSpPr/>
          <p:nvPr/>
        </p:nvSpPr>
        <p:spPr bwMode="auto">
          <a:xfrm>
            <a:off x="8819962"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72" name="Rectangle 71"/>
          <p:cNvSpPr/>
          <p:nvPr/>
        </p:nvSpPr>
        <p:spPr bwMode="auto">
          <a:xfrm>
            <a:off x="909410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7</a:t>
            </a:r>
          </a:p>
        </p:txBody>
      </p:sp>
      <p:sp>
        <p:nvSpPr>
          <p:cNvPr id="73" name="Oval 72"/>
          <p:cNvSpPr/>
          <p:nvPr/>
        </p:nvSpPr>
        <p:spPr bwMode="auto">
          <a:xfrm>
            <a:off x="565043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4" name="Oval 73"/>
          <p:cNvSpPr/>
          <p:nvPr/>
        </p:nvSpPr>
        <p:spPr bwMode="auto">
          <a:xfrm>
            <a:off x="7600366"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5" name="Oval 74"/>
          <p:cNvSpPr/>
          <p:nvPr/>
        </p:nvSpPr>
        <p:spPr bwMode="auto">
          <a:xfrm>
            <a:off x="6626427"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6" name="Oval 75"/>
          <p:cNvSpPr/>
          <p:nvPr/>
        </p:nvSpPr>
        <p:spPr bwMode="auto">
          <a:xfrm>
            <a:off x="10363704"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7" name="Oval 76"/>
          <p:cNvSpPr/>
          <p:nvPr/>
        </p:nvSpPr>
        <p:spPr bwMode="auto">
          <a:xfrm>
            <a:off x="951831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8" name="Oval 77"/>
          <p:cNvSpPr/>
          <p:nvPr/>
        </p:nvSpPr>
        <p:spPr bwMode="auto">
          <a:xfrm>
            <a:off x="8542331"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771073" y="2129327"/>
            <a:ext cx="5804904" cy="49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637892" y="1845996"/>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81" name="TextBox 80"/>
          <p:cNvSpPr txBox="1"/>
          <p:nvPr/>
        </p:nvSpPr>
        <p:spPr>
          <a:xfrm>
            <a:off x="6618577" y="1845996"/>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82" name="TextBox 81"/>
          <p:cNvSpPr txBox="1"/>
          <p:nvPr/>
        </p:nvSpPr>
        <p:spPr>
          <a:xfrm>
            <a:off x="9518319"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83" name="TextBox 82"/>
          <p:cNvSpPr txBox="1"/>
          <p:nvPr/>
        </p:nvSpPr>
        <p:spPr>
          <a:xfrm>
            <a:off x="7592246"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84" name="TextBox 83"/>
          <p:cNvSpPr txBox="1"/>
          <p:nvPr/>
        </p:nvSpPr>
        <p:spPr>
          <a:xfrm>
            <a:off x="855528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85" name="TextBox 84"/>
          <p:cNvSpPr txBox="1"/>
          <p:nvPr/>
        </p:nvSpPr>
        <p:spPr>
          <a:xfrm>
            <a:off x="11575977" y="1883105"/>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cxnSp>
        <p:nvCxnSpPr>
          <p:cNvPr id="86" name="Straight Connector 85"/>
          <p:cNvCxnSpPr/>
          <p:nvPr/>
        </p:nvCxnSpPr>
        <p:spPr>
          <a:xfrm>
            <a:off x="9577173" y="2149138"/>
            <a:ext cx="12302" cy="136723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626427" y="3058053"/>
            <a:ext cx="1966597"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88" name="TextBox 87"/>
          <p:cNvSpPr txBox="1"/>
          <p:nvPr/>
        </p:nvSpPr>
        <p:spPr>
          <a:xfrm>
            <a:off x="10344061"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89" name="TextBox 88"/>
          <p:cNvSpPr txBox="1"/>
          <p:nvPr/>
        </p:nvSpPr>
        <p:spPr>
          <a:xfrm>
            <a:off x="5710756" y="624722"/>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rgbClr val="000000"/>
                </a:solidFill>
                <a:latin typeface="Segoe UI Light" panose="020B0502040204020203" pitchFamily="34" charset="0"/>
              </a:rPr>
              <a:t>A </a:t>
            </a:r>
            <a:r>
              <a:rPr lang="en-US" sz="1600" dirty="0" smtClean="0">
                <a:solidFill>
                  <a:srgbClr val="000000"/>
                </a:solidFill>
                <a:latin typeface="Segoe UI Light" panose="020B0502040204020203" pitchFamily="34" charset="0"/>
              </a:rPr>
              <a:t>10-second </a:t>
            </a:r>
            <a:r>
              <a:rPr lang="en-US" sz="1600" dirty="0">
                <a:solidFill>
                  <a:srgbClr val="000000"/>
                </a:solidFill>
                <a:latin typeface="Segoe UI Light" panose="020B0502040204020203" pitchFamily="34" charset="0"/>
              </a:rPr>
              <a:t>Hopping Window with a 5</a:t>
            </a:r>
            <a:r>
              <a:rPr lang="en-US" sz="1600" dirty="0" smtClean="0">
                <a:solidFill>
                  <a:srgbClr val="000000"/>
                </a:solidFill>
                <a:latin typeface="Segoe UI Light" panose="020B0502040204020203" pitchFamily="34" charset="0"/>
              </a:rPr>
              <a:t>-second </a:t>
            </a:r>
            <a:r>
              <a:rPr lang="en-US" sz="1600" dirty="0">
                <a:solidFill>
                  <a:srgbClr val="000000"/>
                </a:solidFill>
                <a:latin typeface="Segoe UI Light" panose="020B0502040204020203" pitchFamily="34" charset="0"/>
              </a:rPr>
              <a:t>“Hop”</a:t>
            </a:r>
          </a:p>
        </p:txBody>
      </p:sp>
      <p:sp>
        <p:nvSpPr>
          <p:cNvPr id="90" name="Oval 89"/>
          <p:cNvSpPr/>
          <p:nvPr/>
        </p:nvSpPr>
        <p:spPr bwMode="auto">
          <a:xfrm>
            <a:off x="11224206" y="206702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91" name="TextBox 90"/>
          <p:cNvSpPr txBox="1"/>
          <p:nvPr/>
        </p:nvSpPr>
        <p:spPr>
          <a:xfrm>
            <a:off x="1120866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92" name="Straight Connector 91"/>
          <p:cNvCxnSpPr/>
          <p:nvPr/>
        </p:nvCxnSpPr>
        <p:spPr>
          <a:xfrm>
            <a:off x="11273180" y="2081599"/>
            <a:ext cx="29050" cy="22993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663394" y="3516375"/>
            <a:ext cx="191378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94" name="Rectangle 93"/>
          <p:cNvSpPr/>
          <p:nvPr/>
        </p:nvSpPr>
        <p:spPr bwMode="auto">
          <a:xfrm>
            <a:off x="7192395"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95" name="Rectangle 94"/>
          <p:cNvSpPr/>
          <p:nvPr/>
        </p:nvSpPr>
        <p:spPr bwMode="auto">
          <a:xfrm>
            <a:off x="7809873"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96" name="Rectangle 95"/>
          <p:cNvSpPr/>
          <p:nvPr/>
        </p:nvSpPr>
        <p:spPr bwMode="auto">
          <a:xfrm>
            <a:off x="7509650"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7" name="Rectangle 96"/>
          <p:cNvSpPr/>
          <p:nvPr/>
        </p:nvSpPr>
        <p:spPr bwMode="auto">
          <a:xfrm>
            <a:off x="8355191"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98" name="Rectangle 97"/>
          <p:cNvSpPr/>
          <p:nvPr/>
        </p:nvSpPr>
        <p:spPr bwMode="auto">
          <a:xfrm>
            <a:off x="8668192"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9" name="Rounded Rectangle 98"/>
          <p:cNvSpPr/>
          <p:nvPr/>
        </p:nvSpPr>
        <p:spPr bwMode="auto">
          <a:xfrm>
            <a:off x="8604915" y="3972962"/>
            <a:ext cx="18271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0" name="Rounded Rectangle 99"/>
          <p:cNvSpPr/>
          <p:nvPr/>
        </p:nvSpPr>
        <p:spPr bwMode="auto">
          <a:xfrm>
            <a:off x="9589475" y="4419835"/>
            <a:ext cx="1712753"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1" name="Rectangle 100"/>
          <p:cNvSpPr/>
          <p:nvPr/>
        </p:nvSpPr>
        <p:spPr bwMode="auto">
          <a:xfrm>
            <a:off x="9939794"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2" name="Rectangle 101"/>
          <p:cNvSpPr/>
          <p:nvPr/>
        </p:nvSpPr>
        <p:spPr bwMode="auto">
          <a:xfrm>
            <a:off x="10200748"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03" name="Rectangle 102"/>
          <p:cNvSpPr/>
          <p:nvPr/>
        </p:nvSpPr>
        <p:spPr bwMode="auto">
          <a:xfrm>
            <a:off x="10466797"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04" name="Rectangle 103"/>
          <p:cNvSpPr/>
          <p:nvPr/>
        </p:nvSpPr>
        <p:spPr bwMode="auto">
          <a:xfrm>
            <a:off x="10734730"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5" name="Rectangle 104"/>
          <p:cNvSpPr/>
          <p:nvPr/>
        </p:nvSpPr>
        <p:spPr bwMode="auto">
          <a:xfrm>
            <a:off x="6014640"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6" name="Rectangle 105"/>
          <p:cNvSpPr/>
          <p:nvPr/>
        </p:nvSpPr>
        <p:spPr bwMode="auto">
          <a:xfrm>
            <a:off x="6314065"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7" name="Rectangle 106"/>
          <p:cNvSpPr/>
          <p:nvPr/>
        </p:nvSpPr>
        <p:spPr bwMode="auto">
          <a:xfrm>
            <a:off x="6582343"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08" name="Rectangle 107"/>
          <p:cNvSpPr/>
          <p:nvPr/>
        </p:nvSpPr>
        <p:spPr bwMode="auto">
          <a:xfrm>
            <a:off x="7160962"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09" name="Rectangle 108"/>
          <p:cNvSpPr/>
          <p:nvPr/>
        </p:nvSpPr>
        <p:spPr bwMode="auto">
          <a:xfrm>
            <a:off x="6860739"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0" name="Rectangle 109"/>
          <p:cNvSpPr/>
          <p:nvPr/>
        </p:nvSpPr>
        <p:spPr bwMode="auto">
          <a:xfrm>
            <a:off x="9015776"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11" name="Rectangle 110"/>
          <p:cNvSpPr/>
          <p:nvPr/>
        </p:nvSpPr>
        <p:spPr bwMode="auto">
          <a:xfrm>
            <a:off x="928020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2" name="Rectangle 111"/>
          <p:cNvSpPr/>
          <p:nvPr/>
        </p:nvSpPr>
        <p:spPr bwMode="auto">
          <a:xfrm>
            <a:off x="954306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13" name="Rectangle 112"/>
          <p:cNvSpPr/>
          <p:nvPr/>
        </p:nvSpPr>
        <p:spPr bwMode="auto">
          <a:xfrm>
            <a:off x="9804018"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14" name="Rectangle 113"/>
          <p:cNvSpPr/>
          <p:nvPr/>
        </p:nvSpPr>
        <p:spPr bwMode="auto">
          <a:xfrm>
            <a:off x="1055427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5" name="Rectangle 114"/>
          <p:cNvSpPr/>
          <p:nvPr/>
        </p:nvSpPr>
        <p:spPr bwMode="auto">
          <a:xfrm>
            <a:off x="10831923"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cxnSp>
        <p:nvCxnSpPr>
          <p:cNvPr id="116" name="Straight Connector 115"/>
          <p:cNvCxnSpPr/>
          <p:nvPr/>
        </p:nvCxnSpPr>
        <p:spPr>
          <a:xfrm>
            <a:off x="8586282" y="2129708"/>
            <a:ext cx="5326" cy="89766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431750" y="2139423"/>
            <a:ext cx="310" cy="17849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652479" y="2076740"/>
            <a:ext cx="1203" cy="56331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82220" y="2154456"/>
            <a:ext cx="3062" cy="36501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747070"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1" name="Rectangle 120"/>
          <p:cNvSpPr/>
          <p:nvPr/>
        </p:nvSpPr>
        <p:spPr bwMode="auto">
          <a:xfrm>
            <a:off x="10008025"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Tree>
    <p:extLst>
      <p:ext uri="{BB962C8B-B14F-4D97-AF65-F5344CB8AC3E}">
        <p14:creationId xmlns:p14="http://schemas.microsoft.com/office/powerpoint/2010/main" val="714168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0837" y="25379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Sliding Windows</a:t>
            </a:r>
          </a:p>
        </p:txBody>
      </p:sp>
      <p:sp>
        <p:nvSpPr>
          <p:cNvPr id="6" name="Rectangle 5"/>
          <p:cNvSpPr/>
          <p:nvPr/>
        </p:nvSpPr>
        <p:spPr>
          <a:xfrm>
            <a:off x="432636" y="4557545"/>
            <a:ext cx="9677400" cy="1569660"/>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t>
            </a:r>
            <a:r>
              <a:rPr lang="en-US" sz="2400" dirty="0">
                <a:solidFill>
                  <a:srgbClr val="FFFFFF"/>
                </a:solidFill>
                <a:latin typeface="Consolas"/>
              </a:rPr>
              <a:t>FROM</a:t>
            </a:r>
            <a:r>
              <a:rPr lang="en-US" sz="2400" dirty="0" smtClean="0">
                <a:solidFill>
                  <a:srgbClr val="FFFFFF"/>
                </a:solidFill>
                <a:latin typeface="Consolas"/>
              </a:rPr>
              <a:t> </a:t>
            </a:r>
            <a:r>
              <a:rPr lang="en-US" sz="2400" dirty="0" err="1" smtClean="0">
                <a:solidFill>
                  <a:srgbClr val="FFFFFF"/>
                </a:solidFill>
                <a:latin typeface="Consolas"/>
              </a:rPr>
              <a:t>TwitterStream</a:t>
            </a:r>
            <a:r>
              <a:rPr lang="en-US" sz="2400" dirty="0" smtClean="0">
                <a:solidFill>
                  <a:srgbClr val="FFFFFF"/>
                </a:solidFill>
                <a:latin typeface="Consolas"/>
              </a:rPr>
              <a:t> </a:t>
            </a:r>
          </a:p>
          <a:p>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SlidingWindow</a:t>
            </a:r>
            <a:r>
              <a:rPr lang="en-US" sz="2400" dirty="0" smtClean="0">
                <a:solidFill>
                  <a:srgbClr val="FFFFFF"/>
                </a:solidFill>
                <a:latin typeface="Consolas"/>
              </a:rPr>
              <a:t>(second, 10)</a:t>
            </a:r>
          </a:p>
          <a:p>
            <a:r>
              <a:rPr lang="en-US" sz="2400" dirty="0">
                <a:solidFill>
                  <a:srgbClr val="FFFFFF"/>
                </a:solidFill>
                <a:latin typeface="Consolas"/>
              </a:rPr>
              <a:t>HAVING</a:t>
            </a:r>
            <a:r>
              <a:rPr lang="en-US" sz="2400" dirty="0" smtClean="0">
                <a:solidFill>
                  <a:srgbClr val="FFFFFF"/>
                </a:solidFill>
                <a:latin typeface="Consolas"/>
              </a:rPr>
              <a:t> COUNT(*) &gt; 10</a:t>
            </a:r>
            <a:endParaRPr lang="en-US" sz="2400" dirty="0">
              <a:solidFill>
                <a:srgbClr val="FFFFFF"/>
              </a:solidFill>
              <a:latin typeface="Consolas"/>
            </a:endParaRPr>
          </a:p>
        </p:txBody>
      </p:sp>
      <p:sp>
        <p:nvSpPr>
          <p:cNvPr id="7" name="Rectangle 6"/>
          <p:cNvSpPr/>
          <p:nvPr/>
        </p:nvSpPr>
        <p:spPr>
          <a:xfrm>
            <a:off x="574804" y="1829905"/>
            <a:ext cx="4932859" cy="1569660"/>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Give me the count of tweets for all topics which are tweeted more than 10 times in the last 10 seconds</a:t>
            </a:r>
            <a:endParaRPr lang="en-US" sz="2400" dirty="0">
              <a:solidFill>
                <a:srgbClr val="7FBA00"/>
              </a:solidFill>
              <a:ea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542422" y="1697421"/>
            <a:ext cx="24188" cy="135229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3"/>
          </p:cNvCxnSpPr>
          <p:nvPr/>
        </p:nvCxnSpPr>
        <p:spPr>
          <a:xfrm>
            <a:off x="11060419" y="1711721"/>
            <a:ext cx="24233" cy="24836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9135421" y="3991361"/>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613294" y="2935139"/>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785956"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3" name="Rectangle 12"/>
          <p:cNvSpPr/>
          <p:nvPr/>
        </p:nvSpPr>
        <p:spPr bwMode="auto">
          <a:xfrm>
            <a:off x="8325282"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4" name="Oval 13"/>
          <p:cNvSpPr/>
          <p:nvPr/>
        </p:nvSpPr>
        <p:spPr bwMode="auto">
          <a:xfrm>
            <a:off x="598304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5" name="Oval 14"/>
          <p:cNvSpPr/>
          <p:nvPr/>
        </p:nvSpPr>
        <p:spPr bwMode="auto">
          <a:xfrm>
            <a:off x="7932976"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6" name="Oval 15"/>
          <p:cNvSpPr/>
          <p:nvPr/>
        </p:nvSpPr>
        <p:spPr bwMode="auto">
          <a:xfrm>
            <a:off x="6959037"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7" name="Oval 16"/>
          <p:cNvSpPr/>
          <p:nvPr/>
        </p:nvSpPr>
        <p:spPr bwMode="auto">
          <a:xfrm>
            <a:off x="10696314"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8" name="Oval 17"/>
          <p:cNvSpPr/>
          <p:nvPr/>
        </p:nvSpPr>
        <p:spPr bwMode="auto">
          <a:xfrm>
            <a:off x="985092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9" name="Oval 18"/>
          <p:cNvSpPr/>
          <p:nvPr/>
        </p:nvSpPr>
        <p:spPr bwMode="auto">
          <a:xfrm>
            <a:off x="8874941"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20" name="Straight Arrow Connector 19"/>
          <p:cNvCxnSpPr>
            <a:stCxn id="14" idx="6"/>
          </p:cNvCxnSpPr>
          <p:nvPr/>
        </p:nvCxnSpPr>
        <p:spPr>
          <a:xfrm flipV="1">
            <a:off x="6103683" y="2113618"/>
            <a:ext cx="5180839" cy="45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70502" y="1829905"/>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2" name="TextBox 21"/>
          <p:cNvSpPr txBox="1"/>
          <p:nvPr/>
        </p:nvSpPr>
        <p:spPr>
          <a:xfrm>
            <a:off x="6951187" y="1829905"/>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9821785"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7924856"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5" name="TextBox 24"/>
          <p:cNvSpPr txBox="1"/>
          <p:nvPr/>
        </p:nvSpPr>
        <p:spPr>
          <a:xfrm>
            <a:off x="8858748"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6" name="TextBox 25"/>
          <p:cNvSpPr txBox="1"/>
          <p:nvPr/>
        </p:nvSpPr>
        <p:spPr>
          <a:xfrm>
            <a:off x="11286483" y="1839157"/>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sp>
        <p:nvSpPr>
          <p:cNvPr id="27" name="TextBox 26"/>
          <p:cNvSpPr txBox="1"/>
          <p:nvPr/>
        </p:nvSpPr>
        <p:spPr>
          <a:xfrm>
            <a:off x="10676671"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28" name="TextBox 27"/>
          <p:cNvSpPr txBox="1"/>
          <p:nvPr/>
        </p:nvSpPr>
        <p:spPr>
          <a:xfrm>
            <a:off x="6043366" y="870926"/>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solidFill>
                <a:latin typeface="Segoe UI Light" panose="020B0502040204020203" pitchFamily="34" charset="0"/>
              </a:rPr>
              <a:t>A </a:t>
            </a:r>
            <a:r>
              <a:rPr lang="en-US" sz="1632" dirty="0" smtClean="0">
                <a:solidFill>
                  <a:srgbClr val="000000"/>
                </a:solidFill>
                <a:latin typeface="Segoe UI Light" panose="020B0502040204020203" pitchFamily="34" charset="0"/>
              </a:rPr>
              <a:t>10-second </a:t>
            </a:r>
            <a:r>
              <a:rPr lang="en-US" sz="1632" dirty="0">
                <a:solidFill>
                  <a:srgbClr val="000000"/>
                </a:solidFill>
                <a:latin typeface="Segoe UI Light" panose="020B0502040204020203" pitchFamily="34" charset="0"/>
              </a:rPr>
              <a:t>Sliding Window</a:t>
            </a:r>
          </a:p>
        </p:txBody>
      </p:sp>
      <p:sp>
        <p:nvSpPr>
          <p:cNvPr id="30" name="Rectangle 29"/>
          <p:cNvSpPr/>
          <p:nvPr/>
        </p:nvSpPr>
        <p:spPr bwMode="auto">
          <a:xfrm>
            <a:off x="6058952" y="2342926"/>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867470"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33" name="Rectangle 32"/>
          <p:cNvSpPr/>
          <p:nvPr/>
        </p:nvSpPr>
        <p:spPr bwMode="auto">
          <a:xfrm>
            <a:off x="10037538" y="411641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cxnSp>
        <p:nvCxnSpPr>
          <p:cNvPr id="34" name="Straight Connector 33"/>
          <p:cNvCxnSpPr>
            <a:endCxn id="30" idx="3"/>
          </p:cNvCxnSpPr>
          <p:nvPr/>
        </p:nvCxnSpPr>
        <p:spPr>
          <a:xfrm>
            <a:off x="7990131" y="1724684"/>
            <a:ext cx="18052" cy="82224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740866"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36" name="Rectangle 35"/>
          <p:cNvSpPr/>
          <p:nvPr/>
        </p:nvSpPr>
        <p:spPr bwMode="auto">
          <a:xfrm>
            <a:off x="7396649"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37" name="Rectangle 36"/>
          <p:cNvSpPr/>
          <p:nvPr/>
        </p:nvSpPr>
        <p:spPr bwMode="auto">
          <a:xfrm>
            <a:off x="8657361"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cxnSp>
        <p:nvCxnSpPr>
          <p:cNvPr id="38" name="Straight Connector 37"/>
          <p:cNvCxnSpPr>
            <a:endCxn id="39" idx="3"/>
          </p:cNvCxnSpPr>
          <p:nvPr/>
        </p:nvCxnSpPr>
        <p:spPr>
          <a:xfrm>
            <a:off x="8874438" y="1781948"/>
            <a:ext cx="20529" cy="196670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945736" y="3544643"/>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396649" y="3670378"/>
            <a:ext cx="911003" cy="180374"/>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grpSp>
      <p:sp>
        <p:nvSpPr>
          <p:cNvPr id="116" name="Rectangle 115"/>
          <p:cNvSpPr/>
          <p:nvPr/>
        </p:nvSpPr>
        <p:spPr bwMode="auto">
          <a:xfrm>
            <a:off x="7057665" y="248145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Tree>
    <p:extLst>
      <p:ext uri="{BB962C8B-B14F-4D97-AF65-F5344CB8AC3E}">
        <p14:creationId xmlns:p14="http://schemas.microsoft.com/office/powerpoint/2010/main" val="4052359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5930" y="21278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Joining multiple streams</a:t>
            </a:r>
          </a:p>
        </p:txBody>
      </p:sp>
      <p:grpSp>
        <p:nvGrpSpPr>
          <p:cNvPr id="106" name="Group 105"/>
          <p:cNvGrpSpPr/>
          <p:nvPr/>
        </p:nvGrpSpPr>
        <p:grpSpPr>
          <a:xfrm>
            <a:off x="47767" y="1994223"/>
            <a:ext cx="9058795" cy="555276"/>
            <a:chOff x="-102708" y="2474990"/>
            <a:chExt cx="9058795" cy="555276"/>
          </a:xfrm>
        </p:grpSpPr>
        <p:sp>
          <p:nvSpPr>
            <p:cNvPr id="10" name="TextBox 9"/>
            <p:cNvSpPr txBox="1"/>
            <p:nvPr/>
          </p:nvSpPr>
          <p:spPr>
            <a:xfrm>
              <a:off x="1545781" y="2535222"/>
              <a:ext cx="1696618" cy="338554"/>
            </a:xfrm>
            <a:prstGeom prst="rect">
              <a:avLst/>
            </a:prstGeom>
            <a:noFill/>
          </p:spPr>
          <p:txBody>
            <a:bodyPr wrap="none" rtlCol="0">
              <a:spAutoFit/>
            </a:bodyPr>
            <a:lstStyle/>
            <a:p>
              <a:r>
                <a:rPr lang="en-US" sz="1600" dirty="0" smtClean="0">
                  <a:solidFill>
                    <a:srgbClr val="FFFFFF"/>
                  </a:solidFill>
                </a:rPr>
                <a:t>{“XO”, 4, “Ebola”}</a:t>
              </a:r>
              <a:endParaRPr lang="en-US" sz="1600" dirty="0">
                <a:solidFill>
                  <a:srgbClr val="FFFFFF"/>
                </a:solidFill>
              </a:endParaRPr>
            </a:p>
          </p:txBody>
        </p:sp>
        <p:sp>
          <p:nvSpPr>
            <p:cNvPr id="12" name="TextBox 11"/>
            <p:cNvSpPr txBox="1"/>
            <p:nvPr/>
          </p:nvSpPr>
          <p:spPr>
            <a:xfrm>
              <a:off x="5146514" y="2535222"/>
              <a:ext cx="1401153" cy="338554"/>
            </a:xfrm>
            <a:prstGeom prst="rect">
              <a:avLst/>
            </a:prstGeom>
            <a:noFill/>
          </p:spPr>
          <p:txBody>
            <a:bodyPr wrap="none" rtlCol="0">
              <a:spAutoFit/>
            </a:bodyPr>
            <a:lstStyle/>
            <a:p>
              <a:r>
                <a:rPr lang="en-US" sz="1600" dirty="0" smtClean="0">
                  <a:solidFill>
                    <a:srgbClr val="FFFFFF"/>
                  </a:solidFill>
                </a:rPr>
                <a:t>{“Jo”, 0, “ALS”}</a:t>
              </a:r>
              <a:endParaRPr lang="en-US" sz="1600" dirty="0">
                <a:solidFill>
                  <a:srgbClr val="FFFFFF"/>
                </a:solidFill>
              </a:endParaRPr>
            </a:p>
          </p:txBody>
        </p:sp>
        <p:sp>
          <p:nvSpPr>
            <p:cNvPr id="13" name="TextBox 12"/>
            <p:cNvSpPr txBox="1"/>
            <p:nvPr/>
          </p:nvSpPr>
          <p:spPr>
            <a:xfrm>
              <a:off x="7444519" y="2514903"/>
              <a:ext cx="1511568" cy="338554"/>
            </a:xfrm>
            <a:prstGeom prst="rect">
              <a:avLst/>
            </a:prstGeom>
            <a:noFill/>
          </p:spPr>
          <p:txBody>
            <a:bodyPr wrap="none" rtlCol="0">
              <a:spAutoFit/>
            </a:bodyPr>
            <a:lstStyle/>
            <a:p>
              <a:r>
                <a:rPr lang="en-US" sz="1600" dirty="0" smtClean="0">
                  <a:solidFill>
                    <a:srgbClr val="FFFFFF"/>
                  </a:solidFill>
                </a:rPr>
                <a:t>{“Foo”,4, “ALS”}</a:t>
              </a:r>
              <a:endParaRPr lang="en-US" sz="1600" dirty="0">
                <a:solidFill>
                  <a:srgbClr val="FFFFFF"/>
                </a:solidFill>
              </a:endParaRPr>
            </a:p>
          </p:txBody>
        </p:sp>
        <p:sp>
          <p:nvSpPr>
            <p:cNvPr id="44" name="Oval 43"/>
            <p:cNvSpPr/>
            <p:nvPr/>
          </p:nvSpPr>
          <p:spPr bwMode="auto">
            <a:xfrm>
              <a:off x="3773321"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2227356"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5702810" y="2873139"/>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8017473"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2708" y="2474990"/>
              <a:ext cx="193771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Twitter Stream:</a:t>
              </a:r>
            </a:p>
          </p:txBody>
        </p:sp>
        <p:sp>
          <p:nvSpPr>
            <p:cNvPr id="11" name="TextBox 10"/>
            <p:cNvSpPr txBox="1"/>
            <p:nvPr/>
          </p:nvSpPr>
          <p:spPr>
            <a:xfrm>
              <a:off x="3200196" y="2532748"/>
              <a:ext cx="1673279" cy="338554"/>
            </a:xfrm>
            <a:prstGeom prst="rect">
              <a:avLst/>
            </a:prstGeom>
            <a:noFill/>
          </p:spPr>
          <p:txBody>
            <a:bodyPr wrap="none" rtlCol="0">
              <a:spAutoFit/>
            </a:bodyPr>
            <a:lstStyle/>
            <a:p>
              <a:r>
                <a:rPr lang="en-US" sz="1600" dirty="0" smtClean="0">
                  <a:solidFill>
                    <a:srgbClr val="FFFFFF"/>
                  </a:solidFill>
                </a:rPr>
                <a:t>{“Dip”, 2, “</a:t>
              </a:r>
              <a:r>
                <a:rPr lang="en-US" sz="1600" dirty="0" err="1" smtClean="0">
                  <a:solidFill>
                    <a:srgbClr val="FFFFFF"/>
                  </a:solidFill>
                </a:rPr>
                <a:t>XBox</a:t>
              </a:r>
              <a:r>
                <a:rPr lang="en-US" sz="1600" dirty="0" smtClean="0">
                  <a:solidFill>
                    <a:srgbClr val="FFFFFF"/>
                  </a:solidFill>
                </a:rPr>
                <a:t>”}</a:t>
              </a:r>
              <a:endParaRPr lang="en-US" sz="1600" dirty="0">
                <a:solidFill>
                  <a:srgbClr val="FFFFFF"/>
                </a:solidFill>
              </a:endParaRPr>
            </a:p>
          </p:txBody>
        </p:sp>
      </p:grpSp>
      <p:grpSp>
        <p:nvGrpSpPr>
          <p:cNvPr id="107" name="Group 106"/>
          <p:cNvGrpSpPr/>
          <p:nvPr/>
        </p:nvGrpSpPr>
        <p:grpSpPr>
          <a:xfrm>
            <a:off x="77254" y="2502549"/>
            <a:ext cx="11694402" cy="596331"/>
            <a:chOff x="-73221" y="2983316"/>
            <a:chExt cx="11694402" cy="596331"/>
          </a:xfrm>
        </p:grpSpPr>
        <p:grpSp>
          <p:nvGrpSpPr>
            <p:cNvPr id="2" name="Group 1"/>
            <p:cNvGrpSpPr/>
            <p:nvPr/>
          </p:nvGrpSpPr>
          <p:grpSpPr>
            <a:xfrm>
              <a:off x="2683898" y="3064023"/>
              <a:ext cx="8937283" cy="515624"/>
              <a:chOff x="2683898" y="3435498"/>
              <a:chExt cx="8937283" cy="515624"/>
            </a:xfrm>
          </p:grpSpPr>
          <p:sp>
            <p:nvSpPr>
              <p:cNvPr id="48" name="TextBox 47"/>
              <p:cNvSpPr txBox="1"/>
              <p:nvPr/>
            </p:nvSpPr>
            <p:spPr>
              <a:xfrm>
                <a:off x="2683898" y="3444982"/>
                <a:ext cx="1890197" cy="338554"/>
              </a:xfrm>
              <a:prstGeom prst="rect">
                <a:avLst/>
              </a:prstGeom>
              <a:noFill/>
            </p:spPr>
            <p:txBody>
              <a:bodyPr wrap="none" rtlCol="0">
                <a:spAutoFit/>
              </a:bodyPr>
              <a:lstStyle/>
              <a:p>
                <a:r>
                  <a:rPr lang="en-US" sz="1600" b="1" dirty="0" smtClean="0">
                    <a:solidFill>
                      <a:srgbClr val="7FBA00"/>
                    </a:solidFill>
                  </a:rPr>
                  <a:t>{“XO”, 0, “Ebola”}</a:t>
                </a:r>
                <a:endParaRPr lang="en-US" sz="1600" b="1" dirty="0">
                  <a:solidFill>
                    <a:srgbClr val="7FBA00"/>
                  </a:solidFill>
                </a:endParaRPr>
              </a:p>
            </p:txBody>
          </p:sp>
          <p:sp>
            <p:nvSpPr>
              <p:cNvPr id="49" name="TextBox 48"/>
              <p:cNvSpPr txBox="1"/>
              <p:nvPr/>
            </p:nvSpPr>
            <p:spPr>
              <a:xfrm>
                <a:off x="8081807" y="3442508"/>
                <a:ext cx="1888787" cy="338554"/>
              </a:xfrm>
              <a:prstGeom prst="rect">
                <a:avLst/>
              </a:prstGeom>
              <a:noFill/>
            </p:spPr>
            <p:txBody>
              <a:bodyPr wrap="none" rtlCol="0">
                <a:spAutoFit/>
              </a:bodyPr>
              <a:lstStyle/>
              <a:p>
                <a:r>
                  <a:rPr lang="en-US" sz="1600" b="1" dirty="0" smtClean="0">
                    <a:solidFill>
                      <a:srgbClr val="7FBA00"/>
                    </a:solidFill>
                  </a:rPr>
                  <a:t>{“Dip”, 0, “Xbox”}</a:t>
                </a:r>
                <a:endParaRPr lang="en-US" sz="1600" b="1" dirty="0">
                  <a:solidFill>
                    <a:srgbClr val="7FBA00"/>
                  </a:solidFill>
                </a:endParaRPr>
              </a:p>
            </p:txBody>
          </p:sp>
          <p:sp>
            <p:nvSpPr>
              <p:cNvPr id="50" name="TextBox 49"/>
              <p:cNvSpPr txBox="1"/>
              <p:nvPr/>
            </p:nvSpPr>
            <p:spPr>
              <a:xfrm>
                <a:off x="6360831" y="3444982"/>
                <a:ext cx="1601079" cy="338554"/>
              </a:xfrm>
              <a:prstGeom prst="rect">
                <a:avLst/>
              </a:prstGeom>
              <a:noFill/>
            </p:spPr>
            <p:txBody>
              <a:bodyPr wrap="none" rtlCol="0">
                <a:spAutoFit/>
              </a:bodyPr>
              <a:lstStyle/>
              <a:p>
                <a:r>
                  <a:rPr lang="en-US" sz="1600" b="1" dirty="0" smtClean="0">
                    <a:solidFill>
                      <a:srgbClr val="7FBA00"/>
                    </a:solidFill>
                  </a:rPr>
                  <a:t>{“Jo”, 4, “ALS”}</a:t>
                </a:r>
                <a:endParaRPr lang="en-US" sz="1600" b="1" dirty="0">
                  <a:solidFill>
                    <a:srgbClr val="7FBA00"/>
                  </a:solidFill>
                </a:endParaRPr>
              </a:p>
            </p:txBody>
          </p:sp>
          <p:sp>
            <p:nvSpPr>
              <p:cNvPr id="51" name="TextBox 50"/>
              <p:cNvSpPr txBox="1"/>
              <p:nvPr/>
            </p:nvSpPr>
            <p:spPr>
              <a:xfrm>
                <a:off x="9815844" y="3435498"/>
                <a:ext cx="1805337" cy="338554"/>
              </a:xfrm>
              <a:prstGeom prst="rect">
                <a:avLst/>
              </a:prstGeom>
              <a:noFill/>
            </p:spPr>
            <p:txBody>
              <a:bodyPr wrap="square" rtlCol="0">
                <a:spAutoFit/>
              </a:bodyPr>
              <a:lstStyle/>
              <a:p>
                <a:r>
                  <a:rPr lang="en-US" sz="1600" b="1" dirty="0" smtClean="0">
                    <a:solidFill>
                      <a:srgbClr val="7FBA00"/>
                    </a:solidFill>
                  </a:rPr>
                  <a:t>{“Foo”, 0, “ALS”}</a:t>
                </a:r>
                <a:endParaRPr lang="en-US" sz="1600" b="1" dirty="0">
                  <a:solidFill>
                    <a:srgbClr val="7FBA00"/>
                  </a:solidFill>
                </a:endParaRPr>
              </a:p>
            </p:txBody>
          </p:sp>
          <p:sp>
            <p:nvSpPr>
              <p:cNvPr id="52" name="Oval 51"/>
              <p:cNvSpPr/>
              <p:nvPr/>
            </p:nvSpPr>
            <p:spPr bwMode="auto">
              <a:xfrm>
                <a:off x="8633165"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3" name="Oval 52"/>
              <p:cNvSpPr/>
              <p:nvPr/>
            </p:nvSpPr>
            <p:spPr bwMode="auto">
              <a:xfrm>
                <a:off x="3321873"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4" name="Oval 53"/>
              <p:cNvSpPr/>
              <p:nvPr/>
            </p:nvSpPr>
            <p:spPr bwMode="auto">
              <a:xfrm>
                <a:off x="6873527" y="3793995"/>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5" name="Oval 54"/>
              <p:cNvSpPr/>
              <p:nvPr/>
            </p:nvSpPr>
            <p:spPr bwMode="auto">
              <a:xfrm>
                <a:off x="10506574"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grpSp>
        <p:sp>
          <p:nvSpPr>
            <p:cNvPr id="66" name="TextBox 65"/>
            <p:cNvSpPr txBox="1"/>
            <p:nvPr/>
          </p:nvSpPr>
          <p:spPr>
            <a:xfrm>
              <a:off x="-73221" y="2983316"/>
              <a:ext cx="2029723"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7FBA00"/>
                  </a:solidFill>
                </a:rPr>
                <a:t>Twitter Stream:</a:t>
              </a:r>
            </a:p>
          </p:txBody>
        </p:sp>
      </p:grpSp>
      <p:sp>
        <p:nvSpPr>
          <p:cNvPr id="67" name="Rectangle 66"/>
          <p:cNvSpPr/>
          <p:nvPr/>
        </p:nvSpPr>
        <p:spPr>
          <a:xfrm>
            <a:off x="366394" y="4188651"/>
            <a:ext cx="11950376" cy="1938992"/>
          </a:xfrm>
          <a:prstGeom prst="rect">
            <a:avLst/>
          </a:prstGeom>
        </p:spPr>
        <p:txBody>
          <a:bodyPr wrap="square">
            <a:spAutoFit/>
          </a:bodyPr>
          <a:lstStyle/>
          <a:p>
            <a:r>
              <a:rPr lang="en-US" sz="2000" dirty="0">
                <a:solidFill>
                  <a:srgbClr val="FFFFFF"/>
                </a:solidFill>
                <a:latin typeface="Consolas"/>
              </a:rPr>
              <a:t>SELECT</a:t>
            </a:r>
            <a:r>
              <a:rPr lang="en-US" sz="2000" dirty="0" smtClean="0">
                <a:solidFill>
                  <a:srgbClr val="FFFFFF"/>
                </a:solidFill>
                <a:latin typeface="Consolas"/>
              </a:rPr>
              <a:t> TS1.UserName</a:t>
            </a:r>
            <a:r>
              <a:rPr lang="en-US" sz="2000" dirty="0">
                <a:solidFill>
                  <a:srgbClr val="FFFFFF"/>
                </a:solidFill>
                <a:latin typeface="Consolas"/>
              </a:rPr>
              <a:t>, TS1.Topic</a:t>
            </a:r>
          </a:p>
          <a:p>
            <a:r>
              <a:rPr lang="en-US" sz="2000" dirty="0">
                <a:solidFill>
                  <a:srgbClr val="FFFFFF"/>
                </a:solidFill>
                <a:latin typeface="Consolas"/>
              </a:rPr>
              <a:t>FROM</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TS1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r>
              <a:rPr lang="en-US" sz="2000" dirty="0" smtClean="0">
                <a:solidFill>
                  <a:srgbClr val="FFFFFF"/>
                </a:solidFill>
                <a:latin typeface="Consolas"/>
              </a:rPr>
              <a:t> </a:t>
            </a:r>
          </a:p>
          <a:p>
            <a:r>
              <a:rPr lang="en-US" sz="2000" dirty="0">
                <a:solidFill>
                  <a:srgbClr val="FFFFFF"/>
                </a:solidFill>
                <a:latin typeface="Consolas"/>
              </a:rPr>
              <a:t>JOIN</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TS2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endParaRPr lang="en-US" sz="2000" dirty="0" smtClean="0">
              <a:solidFill>
                <a:srgbClr val="FFFFFF"/>
              </a:solidFill>
              <a:latin typeface="Consolas"/>
            </a:endParaRPr>
          </a:p>
          <a:p>
            <a:r>
              <a:rPr lang="en-US" sz="2000" dirty="0">
                <a:solidFill>
                  <a:srgbClr val="FFFFFF"/>
                </a:solidFill>
                <a:latin typeface="Consolas"/>
              </a:rPr>
              <a:t>ON</a:t>
            </a:r>
            <a:r>
              <a:rPr lang="en-US" sz="2000" dirty="0" smtClean="0">
                <a:solidFill>
                  <a:srgbClr val="FFFFFF"/>
                </a:solidFill>
                <a:latin typeface="Consolas"/>
              </a:rPr>
              <a:t> TS1.UserName = TS2.UserName </a:t>
            </a:r>
            <a:r>
              <a:rPr lang="en-US" sz="2000" dirty="0">
                <a:solidFill>
                  <a:srgbClr val="FFFFFF"/>
                </a:solidFill>
                <a:latin typeface="Consolas"/>
              </a:rPr>
              <a:t>AND</a:t>
            </a:r>
            <a:r>
              <a:rPr lang="en-US" sz="2000" dirty="0" smtClean="0">
                <a:solidFill>
                  <a:srgbClr val="FFFFFF"/>
                </a:solidFill>
                <a:latin typeface="Consolas"/>
              </a:rPr>
              <a:t> TS1.Topic = TS2.Topic </a:t>
            </a:r>
            <a:br>
              <a:rPr lang="en-US" sz="2000" dirty="0" smtClean="0">
                <a:solidFill>
                  <a:srgbClr val="FFFFFF"/>
                </a:solidFill>
                <a:latin typeface="Consolas"/>
              </a:rPr>
            </a:br>
            <a:r>
              <a:rPr lang="en-US" sz="2000" dirty="0" smtClean="0">
                <a:solidFill>
                  <a:srgbClr val="FFFFFF"/>
                </a:solidFill>
                <a:latin typeface="Consolas"/>
              </a:rPr>
              <a:t>AND DATEDIFF(second, TS1, TS2) </a:t>
            </a:r>
            <a:r>
              <a:rPr lang="en-US" sz="2000" dirty="0">
                <a:solidFill>
                  <a:srgbClr val="FFFFFF"/>
                </a:solidFill>
                <a:latin typeface="Consolas"/>
              </a:rPr>
              <a:t>BETWEEN</a:t>
            </a:r>
            <a:r>
              <a:rPr lang="en-US" sz="2000" dirty="0" smtClean="0">
                <a:solidFill>
                  <a:srgbClr val="FFFFFF"/>
                </a:solidFill>
                <a:latin typeface="Consolas"/>
              </a:rPr>
              <a:t> 1 </a:t>
            </a:r>
            <a:r>
              <a:rPr lang="en-US" sz="2000" dirty="0">
                <a:solidFill>
                  <a:srgbClr val="FFFFFF"/>
                </a:solidFill>
                <a:latin typeface="Consolas"/>
              </a:rPr>
              <a:t>AND</a:t>
            </a:r>
            <a:r>
              <a:rPr lang="en-US" sz="2000" dirty="0" smtClean="0">
                <a:solidFill>
                  <a:srgbClr val="FFFFFF"/>
                </a:solidFill>
                <a:latin typeface="Consolas"/>
              </a:rPr>
              <a:t> 60</a:t>
            </a:r>
          </a:p>
          <a:p>
            <a:r>
              <a:rPr lang="en-US" sz="2000" dirty="0">
                <a:solidFill>
                  <a:srgbClr val="FFFFFF"/>
                </a:solidFill>
                <a:latin typeface="Consolas"/>
              </a:rPr>
              <a:t>WHERE</a:t>
            </a:r>
            <a:r>
              <a:rPr lang="en-US" sz="2000" dirty="0" smtClean="0">
                <a:solidFill>
                  <a:srgbClr val="FFFFFF"/>
                </a:solidFill>
                <a:latin typeface="Consolas"/>
              </a:rPr>
              <a:t> TS1.SentimentScore != TS2.SentimentScore</a:t>
            </a:r>
          </a:p>
        </p:txBody>
      </p:sp>
      <p:grpSp>
        <p:nvGrpSpPr>
          <p:cNvPr id="112" name="Group 111"/>
          <p:cNvGrpSpPr/>
          <p:nvPr/>
        </p:nvGrpSpPr>
        <p:grpSpPr>
          <a:xfrm>
            <a:off x="2451944" y="1982677"/>
            <a:ext cx="8285705" cy="1227514"/>
            <a:chOff x="2301469" y="2463444"/>
            <a:chExt cx="8285705" cy="1227514"/>
          </a:xfrm>
        </p:grpSpPr>
        <p:grpSp>
          <p:nvGrpSpPr>
            <p:cNvPr id="108" name="Group 107"/>
            <p:cNvGrpSpPr/>
            <p:nvPr/>
          </p:nvGrpSpPr>
          <p:grpSpPr>
            <a:xfrm>
              <a:off x="2301469" y="3073507"/>
              <a:ext cx="1087202" cy="617451"/>
              <a:chOff x="2301469" y="3073507"/>
              <a:chExt cx="1087202" cy="617451"/>
            </a:xfrm>
          </p:grpSpPr>
          <p:cxnSp>
            <p:nvCxnSpPr>
              <p:cNvPr id="73" name="Straight Connector 72"/>
              <p:cNvCxnSpPr/>
              <p:nvPr/>
            </p:nvCxnSpPr>
            <p:spPr>
              <a:xfrm>
                <a:off x="3377558" y="3574920"/>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301469" y="3073507"/>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301469" y="3690958"/>
                <a:ext cx="1087202"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5776923" y="3068765"/>
              <a:ext cx="1171339" cy="617451"/>
              <a:chOff x="5776923" y="3068765"/>
              <a:chExt cx="1171339" cy="617451"/>
            </a:xfrm>
          </p:grpSpPr>
          <p:cxnSp>
            <p:nvCxnSpPr>
              <p:cNvPr id="83" name="Straight Connector 82"/>
              <p:cNvCxnSpPr/>
              <p:nvPr/>
            </p:nvCxnSpPr>
            <p:spPr>
              <a:xfrm>
                <a:off x="6948262" y="3570178"/>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776923" y="3068765"/>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6923" y="3686216"/>
                <a:ext cx="1171339"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8089564" y="3064023"/>
              <a:ext cx="2497610" cy="617451"/>
              <a:chOff x="8089564" y="3064023"/>
              <a:chExt cx="2497610" cy="617451"/>
            </a:xfrm>
          </p:grpSpPr>
          <p:cxnSp>
            <p:nvCxnSpPr>
              <p:cNvPr id="87" name="Straight Connector 86"/>
              <p:cNvCxnSpPr/>
              <p:nvPr/>
            </p:nvCxnSpPr>
            <p:spPr>
              <a:xfrm>
                <a:off x="10587174" y="3565436"/>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089564" y="3064023"/>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089564" y="3681474"/>
                <a:ext cx="2497610"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3835156" y="2463444"/>
              <a:ext cx="4860547" cy="986953"/>
              <a:chOff x="3835156" y="2463444"/>
              <a:chExt cx="4860547" cy="986953"/>
            </a:xfrm>
          </p:grpSpPr>
          <p:cxnSp>
            <p:nvCxnSpPr>
              <p:cNvPr id="93" name="Straight Connector 92"/>
              <p:cNvCxnSpPr/>
              <p:nvPr/>
            </p:nvCxnSpPr>
            <p:spPr>
              <a:xfrm>
                <a:off x="3835822" y="2470749"/>
                <a:ext cx="485923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8689194" y="2463444"/>
                <a:ext cx="6509" cy="986953"/>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3835156" y="2470749"/>
                <a:ext cx="0" cy="393096"/>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6" name="Straight Arrow Connector 115"/>
          <p:cNvCxnSpPr/>
          <p:nvPr/>
        </p:nvCxnSpPr>
        <p:spPr>
          <a:xfrm>
            <a:off x="1872912" y="3702295"/>
            <a:ext cx="88582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217101" y="3612030"/>
            <a:ext cx="82298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time</a:t>
            </a:r>
          </a:p>
        </p:txBody>
      </p:sp>
      <p:sp>
        <p:nvSpPr>
          <p:cNvPr id="6" name="Rectangle 5"/>
          <p:cNvSpPr/>
          <p:nvPr/>
        </p:nvSpPr>
        <p:spPr>
          <a:xfrm>
            <a:off x="366393" y="1026063"/>
            <a:ext cx="11643043" cy="461665"/>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List all users and the topics on which they switched their sentiment within a minute </a:t>
            </a:r>
            <a:endParaRPr lang="en-US" dirty="0">
              <a:solidFill>
                <a:srgbClr val="7FBA00"/>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366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366141" y="245871"/>
            <a:ext cx="4862115" cy="65811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1"/>
              </a:gradFill>
              <a:ea typeface="Segoe UI" pitchFamily="34" charset="0"/>
              <a:cs typeface="Segoe UI" pitchFamily="34" charset="0"/>
            </a:endParaRPr>
          </a:p>
        </p:txBody>
      </p:sp>
      <p:sp>
        <p:nvSpPr>
          <p:cNvPr id="840" name="Title 1"/>
          <p:cNvSpPr txBox="1">
            <a:spLocks/>
          </p:cNvSpPr>
          <p:nvPr/>
        </p:nvSpPr>
        <p:spPr>
          <a:xfrm>
            <a:off x="213121" y="419580"/>
            <a:ext cx="4648994" cy="917575"/>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cs typeface="Segoe UI Light" panose="020B0502040204020203" pitchFamily="34" charset="0"/>
              </a:rPr>
              <a:t>Reference Data</a:t>
            </a:r>
          </a:p>
        </p:txBody>
      </p:sp>
      <p:sp>
        <p:nvSpPr>
          <p:cNvPr id="841" name="Text Placeholder 6"/>
          <p:cNvSpPr>
            <a:spLocks noGrp="1"/>
          </p:cNvSpPr>
          <p:nvPr>
            <p:ph type="body" sz="quarter" idx="4294967295"/>
          </p:nvPr>
        </p:nvSpPr>
        <p:spPr>
          <a:xfrm>
            <a:off x="6228221" y="1479093"/>
            <a:ext cx="5902325" cy="3877985"/>
          </a:xfrm>
          <a:prstGeom prst="rect">
            <a:avLst/>
          </a:prstGeom>
        </p:spPr>
        <p:txBody>
          <a:bodyPr/>
          <a:lstStyle/>
          <a:p>
            <a:pPr marL="0" indent="0">
              <a:buNone/>
            </a:pPr>
            <a:r>
              <a:rPr lang="en-US" sz="2800" b="1" dirty="0">
                <a:solidFill>
                  <a:srgbClr val="7FBA00"/>
                </a:solidFill>
                <a:latin typeface="Segoe UI Light" panose="020B0502040204020203" pitchFamily="34" charset="0"/>
                <a:cs typeface="Segoe UI Light" panose="020B0502040204020203" pitchFamily="34" charset="0"/>
              </a:rPr>
              <a:t>Seamless correlation of event streams with reference data</a:t>
            </a:r>
            <a:endParaRPr lang="en-US" sz="2800" dirty="0">
              <a:solidFill>
                <a:srgbClr val="7FBA00"/>
              </a:solidFill>
              <a:latin typeface="Segoe UI Light" panose="020B0502040204020203" pitchFamily="34" charset="0"/>
              <a:cs typeface="Segoe UI Light" panose="020B0502040204020203" pitchFamily="34" charset="0"/>
            </a:endParaRPr>
          </a:p>
          <a:p>
            <a:pPr marL="0" indent="0">
              <a:buNone/>
            </a:pPr>
            <a:r>
              <a:rPr lang="en-US" sz="2000" dirty="0">
                <a:solidFill>
                  <a:schemeClr val="tx1"/>
                </a:solidFill>
              </a:rPr>
              <a:t>Static or slowly-changing </a:t>
            </a:r>
            <a:r>
              <a:rPr lang="en-US" sz="2000" dirty="0" smtClean="0">
                <a:solidFill>
                  <a:schemeClr val="tx1"/>
                </a:solidFill>
              </a:rPr>
              <a:t>data</a:t>
            </a:r>
            <a:endParaRPr lang="en-US" sz="2000" dirty="0">
              <a:solidFill>
                <a:schemeClr val="tx1"/>
              </a:solidFill>
            </a:endParaRPr>
          </a:p>
          <a:p>
            <a:pPr marL="0" indent="0">
              <a:buNone/>
            </a:pPr>
            <a:r>
              <a:rPr lang="en-US" sz="2000" dirty="0">
                <a:solidFill>
                  <a:schemeClr val="tx1"/>
                </a:solidFill>
              </a:rPr>
              <a:t>Same programming experience:</a:t>
            </a:r>
          </a:p>
          <a:p>
            <a:pPr marL="0" indent="0">
              <a:buNone/>
            </a:pPr>
            <a:endParaRPr lang="en-US" sz="2000" dirty="0">
              <a:solidFill>
                <a:schemeClr val="tx1"/>
              </a:solidFill>
            </a:endParaRPr>
          </a:p>
          <a:p>
            <a:pPr marL="0" indent="0">
              <a:buNone/>
            </a:pPr>
            <a:r>
              <a:rPr lang="en-US" sz="1800" dirty="0">
                <a:solidFill>
                  <a:schemeClr val="tx2">
                    <a:lumMod val="60000"/>
                    <a:lumOff val="40000"/>
                  </a:schemeClr>
                </a:solidFill>
                <a:latin typeface="Consolas"/>
              </a:rPr>
              <a:t>SELECT</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myRefData.Name</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myStream.Value</a:t>
            </a:r>
            <a:r>
              <a:rPr lang="en-US" sz="1800" dirty="0">
                <a:solidFill>
                  <a:schemeClr val="tx2">
                    <a:lumMod val="75000"/>
                  </a:schemeClr>
                </a:solidFill>
                <a:latin typeface="Consolas"/>
              </a:rPr>
              <a:t> </a:t>
            </a:r>
            <a:endParaRPr lang="en-US" sz="1800" dirty="0" smtClean="0">
              <a:solidFill>
                <a:schemeClr val="tx2">
                  <a:lumMod val="75000"/>
                </a:schemeClr>
              </a:solidFill>
              <a:latin typeface="Consolas"/>
            </a:endParaRPr>
          </a:p>
          <a:p>
            <a:pPr marL="0" indent="0">
              <a:buNone/>
            </a:pPr>
            <a:r>
              <a:rPr lang="en-US" sz="1800" dirty="0" smtClean="0">
                <a:solidFill>
                  <a:schemeClr val="tx2">
                    <a:lumMod val="60000"/>
                    <a:lumOff val="40000"/>
                  </a:schemeClr>
                </a:solidFill>
                <a:latin typeface="Consolas"/>
              </a:rPr>
              <a:t>FROM</a:t>
            </a:r>
            <a:r>
              <a:rPr lang="en-US" sz="1800" dirty="0" smtClean="0">
                <a:solidFill>
                  <a:schemeClr val="tx2">
                    <a:lumMod val="75000"/>
                  </a:schemeClr>
                </a:solidFill>
                <a:latin typeface="Consolas"/>
              </a:rPr>
              <a:t> </a:t>
            </a:r>
            <a:r>
              <a:rPr lang="en-US" sz="1800" dirty="0" err="1">
                <a:latin typeface="Consolas"/>
              </a:rPr>
              <a:t>myStream</a:t>
            </a:r>
            <a:r>
              <a:rPr lang="en-US" sz="1800" dirty="0">
                <a:latin typeface="Consolas"/>
              </a:rPr>
              <a:t> </a:t>
            </a:r>
            <a:r>
              <a:rPr lang="en-US" sz="1800" dirty="0" smtClean="0">
                <a:solidFill>
                  <a:schemeClr val="tx2">
                    <a:lumMod val="60000"/>
                    <a:lumOff val="40000"/>
                  </a:schemeClr>
                </a:solidFill>
                <a:latin typeface="Consolas"/>
              </a:rPr>
              <a:t>JOIN</a:t>
            </a:r>
            <a:r>
              <a:rPr lang="en-US" sz="1800" dirty="0" smtClean="0">
                <a:solidFill>
                  <a:schemeClr val="tx2">
                    <a:lumMod val="75000"/>
                  </a:schemeClr>
                </a:solidFill>
                <a:latin typeface="Consolas"/>
              </a:rPr>
              <a:t> </a:t>
            </a:r>
            <a:r>
              <a:rPr lang="en-US" sz="1800" dirty="0" err="1">
                <a:latin typeface="Consolas"/>
              </a:rPr>
              <a:t>myRefData</a:t>
            </a:r>
            <a:endParaRPr lang="en-US" sz="2000" dirty="0">
              <a:latin typeface="Consolas"/>
            </a:endParaRPr>
          </a:p>
          <a:p>
            <a:pPr marL="0" indent="0">
              <a:buNone/>
            </a:pPr>
            <a:r>
              <a:rPr lang="en-US" sz="1800" dirty="0">
                <a:solidFill>
                  <a:schemeClr val="tx2">
                    <a:lumMod val="60000"/>
                    <a:lumOff val="40000"/>
                  </a:schemeClr>
                </a:solidFill>
                <a:latin typeface="Consolas"/>
              </a:rPr>
              <a:t>ON</a:t>
            </a:r>
            <a:r>
              <a:rPr lang="en-US" sz="1800" dirty="0">
                <a:solidFill>
                  <a:schemeClr val="tx2">
                    <a:lumMod val="75000"/>
                  </a:schemeClr>
                </a:solidFill>
                <a:latin typeface="Consolas"/>
              </a:rPr>
              <a:t> </a:t>
            </a:r>
            <a:r>
              <a:rPr lang="en-US" sz="1800" dirty="0" err="1">
                <a:latin typeface="Consolas"/>
              </a:rPr>
              <a:t>myStream.myKey</a:t>
            </a:r>
            <a:r>
              <a:rPr lang="en-US" sz="1800" dirty="0">
                <a:latin typeface="Consolas"/>
              </a:rPr>
              <a:t> = </a:t>
            </a:r>
            <a:r>
              <a:rPr lang="en-US" sz="1800" dirty="0" err="1">
                <a:latin typeface="Consolas"/>
              </a:rPr>
              <a:t>myRefData.myKey</a:t>
            </a:r>
            <a:r>
              <a:rPr lang="en-US" sz="1800" dirty="0">
                <a:latin typeface="Consolas"/>
              </a:rPr>
              <a:t> </a:t>
            </a:r>
            <a:r>
              <a:rPr lang="en-US" sz="1400" dirty="0">
                <a:latin typeface="Consolas"/>
              </a:rPr>
              <a:t/>
            </a:r>
            <a:br>
              <a:rPr lang="en-US" sz="1400" dirty="0">
                <a:latin typeface="Consolas"/>
              </a:rPr>
            </a:br>
            <a:endParaRPr lang="en-US" sz="2000" dirty="0">
              <a:solidFill>
                <a:schemeClr val="tx2">
                  <a:lumMod val="75000"/>
                </a:schemeClr>
              </a:solidFill>
              <a:latin typeface="Consolas"/>
            </a:endParaRPr>
          </a:p>
          <a:p>
            <a:pPr marL="0" indent="0">
              <a:buNone/>
            </a:pPr>
            <a:endParaRPr lang="en-US" sz="2400" dirty="0">
              <a:solidFill>
                <a:schemeClr val="tx1"/>
              </a:solidFill>
            </a:endParaRPr>
          </a:p>
          <a:p>
            <a:pPr marL="342764" lvl="1" indent="0">
              <a:buNone/>
            </a:pPr>
            <a:endParaRPr lang="en-US" sz="1800" dirty="0"/>
          </a:p>
        </p:txBody>
      </p:sp>
      <p:sp>
        <p:nvSpPr>
          <p:cNvPr id="842" name="Freeform 38"/>
          <p:cNvSpPr>
            <a:spLocks noEditPoints="1"/>
          </p:cNvSpPr>
          <p:nvPr/>
        </p:nvSpPr>
        <p:spPr bwMode="auto">
          <a:xfrm>
            <a:off x="1570037" y="3725862"/>
            <a:ext cx="533400" cy="14478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844" name="Picture 8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13" y="1309174"/>
            <a:ext cx="3721970" cy="2481313"/>
          </a:xfrm>
          <a:prstGeom prst="rect">
            <a:avLst/>
          </a:prstGeom>
        </p:spPr>
      </p:pic>
    </p:spTree>
    <p:extLst>
      <p:ext uri="{BB962C8B-B14F-4D97-AF65-F5344CB8AC3E}">
        <p14:creationId xmlns:p14="http://schemas.microsoft.com/office/powerpoint/2010/main" val="42254937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1">
                                            <p:txEl>
                                              <p:pRg st="0" end="0"/>
                                            </p:txEl>
                                          </p:spTgt>
                                        </p:tgtEl>
                                        <p:attrNameLst>
                                          <p:attrName>style.visibility</p:attrName>
                                        </p:attrNameLst>
                                      </p:cBhvr>
                                      <p:to>
                                        <p:strVal val="visible"/>
                                      </p:to>
                                    </p:set>
                                    <p:animEffect transition="in" filter="fade">
                                      <p:cBhvr>
                                        <p:cTn id="7" dur="500"/>
                                        <p:tgtEl>
                                          <p:spTgt spid="8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1">
                                            <p:txEl>
                                              <p:pRg st="1" end="1"/>
                                            </p:txEl>
                                          </p:spTgt>
                                        </p:tgtEl>
                                        <p:attrNameLst>
                                          <p:attrName>style.visibility</p:attrName>
                                        </p:attrNameLst>
                                      </p:cBhvr>
                                      <p:to>
                                        <p:strVal val="visible"/>
                                      </p:to>
                                    </p:set>
                                    <p:animEffect transition="in" filter="fade">
                                      <p:cBhvr>
                                        <p:cTn id="10" dur="500"/>
                                        <p:tgtEl>
                                          <p:spTgt spid="84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1">
                                            <p:txEl>
                                              <p:pRg st="2" end="2"/>
                                            </p:txEl>
                                          </p:spTgt>
                                        </p:tgtEl>
                                        <p:attrNameLst>
                                          <p:attrName>style.visibility</p:attrName>
                                        </p:attrNameLst>
                                      </p:cBhvr>
                                      <p:to>
                                        <p:strVal val="visible"/>
                                      </p:to>
                                    </p:set>
                                    <p:animEffect transition="in" filter="fade">
                                      <p:cBhvr>
                                        <p:cTn id="13" dur="500"/>
                                        <p:tgtEl>
                                          <p:spTgt spid="84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1">
                                            <p:txEl>
                                              <p:pRg st="4" end="4"/>
                                            </p:txEl>
                                          </p:spTgt>
                                        </p:tgtEl>
                                        <p:attrNameLst>
                                          <p:attrName>style.visibility</p:attrName>
                                        </p:attrNameLst>
                                      </p:cBhvr>
                                      <p:to>
                                        <p:strVal val="visible"/>
                                      </p:to>
                                    </p:set>
                                    <p:animEffect transition="in" filter="fade">
                                      <p:cBhvr>
                                        <p:cTn id="16" dur="500"/>
                                        <p:tgtEl>
                                          <p:spTgt spid="84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1">
                                            <p:txEl>
                                              <p:pRg st="5" end="5"/>
                                            </p:txEl>
                                          </p:spTgt>
                                        </p:tgtEl>
                                        <p:attrNameLst>
                                          <p:attrName>style.visibility</p:attrName>
                                        </p:attrNameLst>
                                      </p:cBhvr>
                                      <p:to>
                                        <p:strVal val="visible"/>
                                      </p:to>
                                    </p:set>
                                    <p:animEffect transition="in" filter="fade">
                                      <p:cBhvr>
                                        <p:cTn id="19" dur="500"/>
                                        <p:tgtEl>
                                          <p:spTgt spid="841">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1">
                                            <p:txEl>
                                              <p:pRg st="6" end="6"/>
                                            </p:txEl>
                                          </p:spTgt>
                                        </p:tgtEl>
                                        <p:attrNameLst>
                                          <p:attrName>style.visibility</p:attrName>
                                        </p:attrNameLst>
                                      </p:cBhvr>
                                      <p:to>
                                        <p:strVal val="visible"/>
                                      </p:to>
                                    </p:set>
                                    <p:animEffect transition="in" filter="fade">
                                      <p:cBhvr>
                                        <p:cTn id="22" dur="500"/>
                                        <p:tgtEl>
                                          <p:spTgt spid="84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custDataLst>
              <p:tags r:id="rId1"/>
            </p:custDataLst>
          </p:nvPr>
        </p:nvSpPr>
        <p:spPr bwMode="auto">
          <a:xfrm>
            <a:off x="9647237" y="2598203"/>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grpSp>
        <p:nvGrpSpPr>
          <p:cNvPr id="46" name="Group 45"/>
          <p:cNvGrpSpPr/>
          <p:nvPr/>
        </p:nvGrpSpPr>
        <p:grpSpPr>
          <a:xfrm>
            <a:off x="5469341" y="2598203"/>
            <a:ext cx="1524000" cy="1524000"/>
            <a:chOff x="1029642" y="1874304"/>
            <a:chExt cx="1524000" cy="1524000"/>
          </a:xfrm>
        </p:grpSpPr>
        <p:sp>
          <p:nvSpPr>
            <p:cNvPr id="47" name="Rectangle 46"/>
            <p:cNvSpPr/>
            <p:nvPr>
              <p:custDataLst>
                <p:tags r:id="rId4"/>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7"/>
            <a:stretch>
              <a:fillRect/>
            </a:stretch>
          </p:blipFill>
          <p:spPr>
            <a:xfrm>
              <a:off x="1456680" y="2150502"/>
              <a:ext cx="669924" cy="669924"/>
            </a:xfrm>
            <a:prstGeom prst="rect">
              <a:avLst/>
            </a:prstGeom>
          </p:spPr>
        </p:pic>
      </p:grpSp>
      <p:sp>
        <p:nvSpPr>
          <p:cNvPr id="59" name="Rectangle 58"/>
          <p:cNvSpPr/>
          <p:nvPr>
            <p:custDataLst>
              <p:tags r:id="rId2"/>
            </p:custDataLst>
          </p:nvPr>
        </p:nvSpPr>
        <p:spPr bwMode="auto">
          <a:xfrm>
            <a:off x="1860414" y="2598203"/>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99063" y="2681128"/>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7694866" y="2598203"/>
            <a:ext cx="1524000" cy="1524000"/>
            <a:chOff x="2645082" y="1874304"/>
            <a:chExt cx="1524000" cy="1524000"/>
          </a:xfrm>
        </p:grpSpPr>
        <p:sp>
          <p:nvSpPr>
            <p:cNvPr id="43" name="Rectangle 42"/>
            <p:cNvSpPr/>
            <p:nvPr>
              <p:custDataLst>
                <p:tags r:id="rId3"/>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9"/>
            <a:stretch>
              <a:fillRect/>
            </a:stretch>
          </p:blipFill>
          <p:spPr>
            <a:xfrm>
              <a:off x="3000392" y="2092364"/>
              <a:ext cx="780356" cy="780356"/>
            </a:xfrm>
            <a:prstGeom prst="rect">
              <a:avLst/>
            </a:prstGeom>
          </p:spPr>
        </p:pic>
      </p:gr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7627" y="2776473"/>
            <a:ext cx="1114609" cy="1026943"/>
          </a:xfrm>
          <a:prstGeom prst="rect">
            <a:avLst/>
          </a:prstGeom>
        </p:spPr>
      </p:pic>
      <p:sp>
        <p:nvSpPr>
          <p:cNvPr id="26" name="Title 2"/>
          <p:cNvSpPr txBox="1">
            <a:spLocks/>
          </p:cNvSpPr>
          <p:nvPr/>
        </p:nvSpPr>
        <p:spPr>
          <a:xfrm>
            <a:off x="137902" y="144462"/>
            <a:ext cx="72233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smtClean="0"/>
              <a:t>Walkthrough</a:t>
            </a:r>
            <a:endParaRPr lang="en-AU" sz="9600"/>
          </a:p>
        </p:txBody>
      </p:sp>
    </p:spTree>
    <p:extLst>
      <p:ext uri="{BB962C8B-B14F-4D97-AF65-F5344CB8AC3E}">
        <p14:creationId xmlns:p14="http://schemas.microsoft.com/office/powerpoint/2010/main" val="399592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noGrp="1"/>
          </p:cNvSpPr>
          <p:nvPr>
            <p:ph type="body" sz="quarter" idx="10"/>
          </p:nvPr>
        </p:nvSpPr>
        <p:spPr>
          <a:xfrm>
            <a:off x="569516" y="1298578"/>
            <a:ext cx="3286521" cy="3995453"/>
          </a:xfrm>
          <a:prstGeom prst="rect">
            <a:avLst/>
          </a:prstGeom>
          <a:noFill/>
        </p:spPr>
        <p:txBody>
          <a:bodyPr vert="horz" wrap="square" lIns="0" tIns="0" rIns="0" bIns="0" rtlCol="0">
            <a:spAutoFit/>
          </a:bodyPr>
          <a:lstStyle/>
          <a:p>
            <a:pPr marL="0" indent="0" defTabSz="932597">
              <a:buNone/>
            </a:pPr>
            <a:r>
              <a:rPr lang="en-US" sz="2448" b="1" spc="-72" dirty="0">
                <a:solidFill>
                  <a:schemeClr val="tx1"/>
                </a:solidFill>
                <a:latin typeface="+mj-lt"/>
              </a:rPr>
              <a:t>DML</a:t>
            </a:r>
          </a:p>
          <a:p>
            <a:pPr marL="291388" indent="-291388" defTabSz="932597"/>
            <a:r>
              <a:rPr lang="en-US" sz="1800" dirty="0">
                <a:solidFill>
                  <a:schemeClr val="tx1"/>
                </a:solidFill>
                <a:latin typeface="+mj-lt"/>
                <a:cs typeface="+mn-cs"/>
              </a:rPr>
              <a:t>SELECT</a:t>
            </a:r>
          </a:p>
          <a:p>
            <a:pPr marL="291388" indent="-291388" defTabSz="932597"/>
            <a:r>
              <a:rPr lang="en-US" sz="1800" dirty="0">
                <a:solidFill>
                  <a:schemeClr val="tx1"/>
                </a:solidFill>
                <a:latin typeface="+mj-lt"/>
                <a:cs typeface="+mn-cs"/>
              </a:rPr>
              <a:t>FROM</a:t>
            </a:r>
          </a:p>
          <a:p>
            <a:pPr marL="291388" indent="-291388" defTabSz="932597"/>
            <a:r>
              <a:rPr lang="en-US" sz="1800" dirty="0">
                <a:solidFill>
                  <a:schemeClr val="tx1"/>
                </a:solidFill>
                <a:latin typeface="+mj-lt"/>
                <a:cs typeface="+mn-cs"/>
              </a:rPr>
              <a:t>WHERE</a:t>
            </a:r>
          </a:p>
          <a:p>
            <a:pPr marL="291388" indent="-291388" defTabSz="932597"/>
            <a:r>
              <a:rPr lang="en-US" sz="1800" dirty="0">
                <a:solidFill>
                  <a:schemeClr val="tx1"/>
                </a:solidFill>
                <a:latin typeface="+mj-lt"/>
                <a:cs typeface="+mn-cs"/>
              </a:rPr>
              <a:t>GROUP BY</a:t>
            </a:r>
          </a:p>
          <a:p>
            <a:pPr marL="291388" indent="-291388" defTabSz="932597"/>
            <a:r>
              <a:rPr lang="en-US" sz="1800" dirty="0">
                <a:solidFill>
                  <a:schemeClr val="tx1"/>
                </a:solidFill>
                <a:latin typeface="+mj-lt"/>
                <a:cs typeface="+mn-cs"/>
              </a:rPr>
              <a:t>HAVING</a:t>
            </a:r>
          </a:p>
          <a:p>
            <a:pPr marL="291388" indent="-291388" defTabSz="932597"/>
            <a:r>
              <a:rPr lang="en-US" sz="1800" dirty="0" smtClean="0">
                <a:solidFill>
                  <a:schemeClr val="tx1"/>
                </a:solidFill>
                <a:latin typeface="+mj-lt"/>
                <a:cs typeface="+mn-cs"/>
              </a:rPr>
              <a:t>CASE WHEN THEN ELSE</a:t>
            </a:r>
            <a:endParaRPr lang="en-US" sz="1800" dirty="0">
              <a:solidFill>
                <a:schemeClr val="tx1"/>
              </a:solidFill>
              <a:latin typeface="+mj-lt"/>
              <a:cs typeface="+mn-cs"/>
            </a:endParaRPr>
          </a:p>
          <a:p>
            <a:pPr marL="291388" indent="-291388" defTabSz="932597"/>
            <a:r>
              <a:rPr lang="en-US" sz="1800" dirty="0">
                <a:solidFill>
                  <a:schemeClr val="tx1"/>
                </a:solidFill>
                <a:latin typeface="+mj-lt"/>
                <a:cs typeface="+mn-cs"/>
              </a:rPr>
              <a:t>INNER/LEFT OUTER JOIN</a:t>
            </a:r>
          </a:p>
          <a:p>
            <a:pPr marL="291388" indent="-291388" defTabSz="932597"/>
            <a:r>
              <a:rPr lang="en-US" sz="1800" dirty="0">
                <a:solidFill>
                  <a:schemeClr val="tx1"/>
                </a:solidFill>
                <a:latin typeface="+mj-lt"/>
                <a:cs typeface="+mn-cs"/>
              </a:rPr>
              <a:t>UNION</a:t>
            </a:r>
          </a:p>
          <a:p>
            <a:pPr marL="291388" indent="-291388" defTabSz="932597"/>
            <a:r>
              <a:rPr lang="en-US" sz="1800" dirty="0">
                <a:solidFill>
                  <a:schemeClr val="tx1"/>
                </a:solidFill>
                <a:latin typeface="+mj-lt"/>
                <a:cs typeface="+mn-cs"/>
              </a:rPr>
              <a:t>CROSS/OUTER APPLY</a:t>
            </a:r>
          </a:p>
          <a:p>
            <a:pPr marL="291388" indent="-291388" defTabSz="932597"/>
            <a:r>
              <a:rPr lang="en-US" sz="1800" dirty="0">
                <a:solidFill>
                  <a:schemeClr val="tx1"/>
                </a:solidFill>
                <a:latin typeface="+mj-lt"/>
                <a:cs typeface="+mn-cs"/>
              </a:rPr>
              <a:t>CAST</a:t>
            </a:r>
          </a:p>
          <a:p>
            <a:pPr marL="291388" indent="-291388" defTabSz="932597"/>
            <a:r>
              <a:rPr lang="en-US" sz="1800" dirty="0">
                <a:solidFill>
                  <a:schemeClr val="tx1"/>
                </a:solidFill>
                <a:latin typeface="+mj-lt"/>
                <a:cs typeface="+mn-cs"/>
              </a:rPr>
              <a:t>INTO</a:t>
            </a:r>
          </a:p>
          <a:p>
            <a:pPr marL="291388" indent="-291388" defTabSz="932597"/>
            <a:r>
              <a:rPr lang="en-US" sz="1800" dirty="0">
                <a:solidFill>
                  <a:schemeClr val="tx1"/>
                </a:solidFill>
                <a:latin typeface="+mj-lt"/>
                <a:cs typeface="+mn-cs"/>
              </a:rPr>
              <a:t>ORDER BY ASC, DSC</a:t>
            </a:r>
          </a:p>
        </p:txBody>
      </p:sp>
      <p:sp>
        <p:nvSpPr>
          <p:cNvPr id="3" name="Title 2"/>
          <p:cNvSpPr>
            <a:spLocks noGrp="1"/>
          </p:cNvSpPr>
          <p:nvPr>
            <p:ph type="title"/>
          </p:nvPr>
        </p:nvSpPr>
        <p:spPr>
          <a:xfrm>
            <a:off x="558601" y="295274"/>
            <a:ext cx="11889564" cy="917575"/>
          </a:xfrm>
        </p:spPr>
        <p:txBody>
          <a:bodyPr/>
          <a:lstStyle/>
          <a:p>
            <a:r>
              <a:rPr lang="en-US" dirty="0" smtClean="0">
                <a:solidFill>
                  <a:schemeClr val="tx1"/>
                </a:solidFill>
              </a:rPr>
              <a:t>SAQL – Language &amp; Library</a:t>
            </a:r>
            <a:endParaRPr lang="en-US" dirty="0">
              <a:solidFill>
                <a:schemeClr val="tx1"/>
              </a:solidFill>
            </a:endParaRPr>
          </a:p>
        </p:txBody>
      </p:sp>
      <p:sp>
        <p:nvSpPr>
          <p:cNvPr id="5" name="TextBox 4"/>
          <p:cNvSpPr txBox="1"/>
          <p:nvPr/>
        </p:nvSpPr>
        <p:spPr>
          <a:xfrm>
            <a:off x="569516" y="5530426"/>
            <a:ext cx="2206245" cy="1207703"/>
          </a:xfrm>
          <a:prstGeom prst="rect">
            <a:avLst/>
          </a:prstGeom>
          <a:noFill/>
        </p:spPr>
        <p:txBody>
          <a:bodyPr wrap="none" lIns="0" tIns="0" rIns="0" bIns="0" rtlCol="0">
            <a:spAutoFit/>
          </a:bodyPr>
          <a:lstStyle/>
          <a:p>
            <a:r>
              <a:rPr lang="en-US" sz="2448" b="1" spc="-72" dirty="0">
                <a:solidFill>
                  <a:srgbClr val="FFFFFF"/>
                </a:solidFill>
                <a:latin typeface="Segoe UI Light"/>
              </a:rPr>
              <a:t>Scaling Extensions</a:t>
            </a:r>
          </a:p>
          <a:p>
            <a:pPr marL="291388" indent="-291388">
              <a:buFont typeface="Arial" panose="020B0604020202020204" pitchFamily="34" charset="0"/>
              <a:buChar char="•"/>
            </a:pPr>
            <a:r>
              <a:rPr lang="en-US" dirty="0">
                <a:solidFill>
                  <a:srgbClr val="FFFFFF"/>
                </a:solidFill>
                <a:latin typeface="Segoe UI Light"/>
              </a:rPr>
              <a:t>WITH</a:t>
            </a:r>
          </a:p>
          <a:p>
            <a:pPr marL="291388" indent="-291388">
              <a:buFont typeface="Arial" panose="020B0604020202020204" pitchFamily="34" charset="0"/>
              <a:buChar char="•"/>
            </a:pPr>
            <a:r>
              <a:rPr lang="en-US" dirty="0">
                <a:solidFill>
                  <a:srgbClr val="FFFFFF"/>
                </a:solidFill>
                <a:latin typeface="Segoe UI Light"/>
              </a:rPr>
              <a:t>PARTITION B</a:t>
            </a:r>
            <a:r>
              <a:rPr lang="en-US" spc="-72" dirty="0">
                <a:solidFill>
                  <a:srgbClr val="FFFFFF"/>
                </a:solidFill>
                <a:latin typeface="Segoe UI Light"/>
              </a:rPr>
              <a:t>Y</a:t>
            </a:r>
          </a:p>
          <a:p>
            <a:pPr marL="291388" indent="-291388">
              <a:buFont typeface="Arial" panose="020B0604020202020204" pitchFamily="34" charset="0"/>
              <a:buChar char="•"/>
            </a:pPr>
            <a:r>
              <a:rPr lang="en-US" dirty="0">
                <a:solidFill>
                  <a:srgbClr val="FFFFFF"/>
                </a:solidFill>
                <a:latin typeface="Segoe UI Light"/>
              </a:rPr>
              <a:t>OVER</a:t>
            </a:r>
          </a:p>
        </p:txBody>
      </p:sp>
      <p:sp>
        <p:nvSpPr>
          <p:cNvPr id="6" name="TextBox 5"/>
          <p:cNvSpPr txBox="1"/>
          <p:nvPr/>
        </p:nvSpPr>
        <p:spPr>
          <a:xfrm>
            <a:off x="4128253" y="1305595"/>
            <a:ext cx="3052952" cy="2592697"/>
          </a:xfrm>
          <a:prstGeom prst="rect">
            <a:avLst/>
          </a:prstGeom>
          <a:noFill/>
        </p:spPr>
        <p:txBody>
          <a:bodyPr wrap="none" lIns="0" tIns="0" rIns="0" bIns="0" rtlCol="0">
            <a:spAutoFit/>
          </a:bodyPr>
          <a:lstStyle/>
          <a:p>
            <a:r>
              <a:rPr lang="en-US" sz="2448" b="1" spc="-72" dirty="0">
                <a:solidFill>
                  <a:srgbClr val="FFFFFF"/>
                </a:solidFill>
                <a:latin typeface="Segoe UI Light"/>
              </a:rPr>
              <a:t>Date and Time Functions</a:t>
            </a:r>
          </a:p>
          <a:p>
            <a:pPr marL="291388" indent="-291388">
              <a:buFont typeface="Arial" panose="020B0604020202020204" pitchFamily="34" charset="0"/>
              <a:buChar char="•"/>
            </a:pPr>
            <a:r>
              <a:rPr lang="en-US" dirty="0" err="1">
                <a:solidFill>
                  <a:srgbClr val="FFFFFF"/>
                </a:solidFill>
                <a:latin typeface="Segoe UI Light"/>
              </a:rPr>
              <a:t>DateName</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DatePart</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Day</a:t>
            </a:r>
          </a:p>
          <a:p>
            <a:pPr marL="291388" indent="-291388">
              <a:buFont typeface="Arial" panose="020B0604020202020204" pitchFamily="34" charset="0"/>
              <a:buChar char="•"/>
            </a:pPr>
            <a:r>
              <a:rPr lang="en-US" dirty="0">
                <a:solidFill>
                  <a:srgbClr val="FFFFFF"/>
                </a:solidFill>
                <a:latin typeface="Segoe UI Light"/>
              </a:rPr>
              <a:t>Month</a:t>
            </a:r>
          </a:p>
          <a:p>
            <a:pPr marL="291388" indent="-291388">
              <a:buFont typeface="Arial" panose="020B0604020202020204" pitchFamily="34" charset="0"/>
              <a:buChar char="•"/>
            </a:pPr>
            <a:r>
              <a:rPr lang="en-US" dirty="0">
                <a:solidFill>
                  <a:srgbClr val="FFFFFF"/>
                </a:solidFill>
                <a:latin typeface="Segoe UI Light"/>
              </a:rPr>
              <a:t>Year</a:t>
            </a:r>
          </a:p>
          <a:p>
            <a:pPr marL="291388" indent="-291388">
              <a:buFont typeface="Arial" panose="020B0604020202020204" pitchFamily="34" charset="0"/>
              <a:buChar char="•"/>
            </a:pPr>
            <a:r>
              <a:rPr lang="en-US" dirty="0" err="1">
                <a:solidFill>
                  <a:srgbClr val="FFFFFF"/>
                </a:solidFill>
                <a:latin typeface="Segoe UI Light"/>
              </a:rPr>
              <a:t>DateTimeFromParts</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DateDiff</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DateAdd</a:t>
            </a:r>
            <a:endParaRPr lang="en-US" dirty="0">
              <a:solidFill>
                <a:srgbClr val="FFFFFF"/>
              </a:solidFill>
              <a:latin typeface="Segoe UI Light"/>
            </a:endParaRPr>
          </a:p>
        </p:txBody>
      </p:sp>
      <p:sp>
        <p:nvSpPr>
          <p:cNvPr id="7" name="TextBox 6"/>
          <p:cNvSpPr txBox="1"/>
          <p:nvPr/>
        </p:nvSpPr>
        <p:spPr>
          <a:xfrm>
            <a:off x="4128254" y="5538822"/>
            <a:ext cx="2752035" cy="1207703"/>
          </a:xfrm>
          <a:prstGeom prst="rect">
            <a:avLst/>
          </a:prstGeom>
          <a:noFill/>
        </p:spPr>
        <p:txBody>
          <a:bodyPr wrap="none" lIns="0" tIns="0" rIns="0" bIns="0" rtlCol="0">
            <a:spAutoFit/>
          </a:bodyPr>
          <a:lstStyle/>
          <a:p>
            <a:r>
              <a:rPr lang="en-US" sz="2448" b="1" spc="-72" dirty="0">
                <a:solidFill>
                  <a:srgbClr val="FFFFFF"/>
                </a:solidFill>
                <a:latin typeface="Segoe UI Light"/>
              </a:rPr>
              <a:t>Windowing Extensions</a:t>
            </a:r>
          </a:p>
          <a:p>
            <a:pPr marL="291388" indent="-291388">
              <a:buFont typeface="Arial" panose="020B0604020202020204" pitchFamily="34" charset="0"/>
              <a:buChar char="•"/>
            </a:pPr>
            <a:r>
              <a:rPr lang="en-US" dirty="0" err="1">
                <a:solidFill>
                  <a:srgbClr val="FFFFFF"/>
                </a:solidFill>
                <a:latin typeface="Segoe UI Light"/>
              </a:rPr>
              <a:t>TumblingWindow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HoppingWindow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SlidingWindow</a:t>
            </a:r>
            <a:endParaRPr lang="en-US" dirty="0">
              <a:solidFill>
                <a:srgbClr val="FFFFFF"/>
              </a:solidFill>
              <a:latin typeface="Segoe UI Light"/>
            </a:endParaRPr>
          </a:p>
        </p:txBody>
      </p:sp>
      <p:sp>
        <p:nvSpPr>
          <p:cNvPr id="8" name="TextBox 7"/>
          <p:cNvSpPr txBox="1"/>
          <p:nvPr/>
        </p:nvSpPr>
        <p:spPr>
          <a:xfrm>
            <a:off x="8602492" y="1307521"/>
            <a:ext cx="2546595" cy="2869696"/>
          </a:xfrm>
          <a:prstGeom prst="rect">
            <a:avLst/>
          </a:prstGeom>
          <a:noFill/>
        </p:spPr>
        <p:txBody>
          <a:bodyPr wrap="none" lIns="0" tIns="0" rIns="0" bIns="0" rtlCol="0">
            <a:spAutoFit/>
          </a:bodyPr>
          <a:lstStyle/>
          <a:p>
            <a:r>
              <a:rPr lang="en-US" sz="2448" b="1" spc="-72" dirty="0">
                <a:solidFill>
                  <a:srgbClr val="FFFFFF"/>
                </a:solidFill>
                <a:latin typeface="Segoe UI Light"/>
              </a:rPr>
              <a:t>Aggregate Functions</a:t>
            </a:r>
          </a:p>
          <a:p>
            <a:pPr marL="291388" indent="-291388">
              <a:buFont typeface="Arial" panose="020B0604020202020204" pitchFamily="34" charset="0"/>
              <a:buChar char="•"/>
            </a:pPr>
            <a:r>
              <a:rPr lang="en-US" dirty="0">
                <a:solidFill>
                  <a:srgbClr val="FFFFFF"/>
                </a:solidFill>
                <a:latin typeface="Segoe UI Light"/>
              </a:rPr>
              <a:t>Sum</a:t>
            </a:r>
          </a:p>
          <a:p>
            <a:pPr marL="291388" indent="-291388">
              <a:buFont typeface="Arial" panose="020B0604020202020204" pitchFamily="34" charset="0"/>
              <a:buChar char="•"/>
            </a:pPr>
            <a:r>
              <a:rPr lang="en-US" dirty="0">
                <a:solidFill>
                  <a:srgbClr val="FFFFFF"/>
                </a:solidFill>
                <a:latin typeface="Segoe UI Light"/>
              </a:rPr>
              <a:t>Count</a:t>
            </a:r>
          </a:p>
          <a:p>
            <a:pPr marL="291388" indent="-291388">
              <a:buFont typeface="Arial" panose="020B0604020202020204" pitchFamily="34" charset="0"/>
              <a:buChar char="•"/>
            </a:pPr>
            <a:r>
              <a:rPr lang="en-US" dirty="0" err="1">
                <a:solidFill>
                  <a:srgbClr val="FFFFFF"/>
                </a:solidFill>
                <a:latin typeface="Segoe UI Light"/>
              </a:rPr>
              <a:t>Avg</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Min</a:t>
            </a:r>
          </a:p>
          <a:p>
            <a:pPr marL="291388" indent="-291388">
              <a:buFont typeface="Arial" panose="020B0604020202020204" pitchFamily="34" charset="0"/>
              <a:buChar char="•"/>
            </a:pPr>
            <a:r>
              <a:rPr lang="en-US" dirty="0">
                <a:solidFill>
                  <a:srgbClr val="FFFFFF"/>
                </a:solidFill>
                <a:latin typeface="Segoe UI Light"/>
              </a:rPr>
              <a:t>Max</a:t>
            </a:r>
          </a:p>
          <a:p>
            <a:pPr marL="291388" indent="-291388">
              <a:buFont typeface="Arial" panose="020B0604020202020204" pitchFamily="34" charset="0"/>
              <a:buChar char="•"/>
            </a:pPr>
            <a:r>
              <a:rPr lang="en-US" dirty="0" err="1">
                <a:solidFill>
                  <a:srgbClr val="FFFFFF"/>
                </a:solidFill>
                <a:latin typeface="Segoe UI Light"/>
              </a:rPr>
              <a:t>StDev</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StDevP</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VarP</a:t>
            </a:r>
            <a:endParaRPr lang="en-US" dirty="0">
              <a:solidFill>
                <a:srgbClr val="FFFFFF"/>
              </a:solidFill>
              <a:latin typeface="Segoe UI Light"/>
            </a:endParaRPr>
          </a:p>
        </p:txBody>
      </p:sp>
      <p:sp>
        <p:nvSpPr>
          <p:cNvPr id="9" name="TextBox 8"/>
          <p:cNvSpPr txBox="1"/>
          <p:nvPr/>
        </p:nvSpPr>
        <p:spPr>
          <a:xfrm>
            <a:off x="8602492" y="4471786"/>
            <a:ext cx="1945789" cy="1761701"/>
          </a:xfrm>
          <a:prstGeom prst="rect">
            <a:avLst/>
          </a:prstGeom>
          <a:noFill/>
        </p:spPr>
        <p:txBody>
          <a:bodyPr wrap="none" lIns="0" tIns="0" rIns="0" bIns="0" rtlCol="0">
            <a:spAutoFit/>
          </a:bodyPr>
          <a:lstStyle/>
          <a:p>
            <a:r>
              <a:rPr lang="en-US" sz="2448" b="1" spc="-72" dirty="0">
                <a:solidFill>
                  <a:srgbClr val="FFFFFF"/>
                </a:solidFill>
                <a:latin typeface="Segoe UI Light"/>
              </a:rPr>
              <a:t>String Functions</a:t>
            </a:r>
          </a:p>
          <a:p>
            <a:pPr marL="342834" indent="-342834">
              <a:buFont typeface="Arial" panose="020B0604020202020204" pitchFamily="34" charset="0"/>
              <a:buChar char="•"/>
            </a:pPr>
            <a:r>
              <a:rPr lang="en-US" dirty="0">
                <a:solidFill>
                  <a:srgbClr val="FFFFFF"/>
                </a:solidFill>
                <a:latin typeface="Segoe UI Light"/>
              </a:rPr>
              <a:t>Len</a:t>
            </a:r>
          </a:p>
          <a:p>
            <a:pPr marL="342834" indent="-342834">
              <a:buFont typeface="Arial" panose="020B0604020202020204" pitchFamily="34" charset="0"/>
              <a:buChar char="•"/>
            </a:pPr>
            <a:r>
              <a:rPr lang="en-US" dirty="0" err="1">
                <a:solidFill>
                  <a:srgbClr val="FFFFFF"/>
                </a:solidFill>
                <a:latin typeface="Segoe UI Light"/>
              </a:rPr>
              <a:t>Concat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CharIndex</a:t>
            </a:r>
            <a:endParaRPr lang="en-US" dirty="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Substring</a:t>
            </a:r>
          </a:p>
          <a:p>
            <a:pPr marL="342834" indent="-342834">
              <a:buFont typeface="Arial" panose="020B0604020202020204" pitchFamily="34" charset="0"/>
              <a:buChar char="•"/>
            </a:pPr>
            <a:r>
              <a:rPr lang="en-US" dirty="0" err="1">
                <a:solidFill>
                  <a:srgbClr val="FFFFFF"/>
                </a:solidFill>
                <a:latin typeface="Segoe UI Light"/>
              </a:rPr>
              <a:t>PatIndex</a:t>
            </a:r>
            <a:endParaRPr lang="en-US" dirty="0">
              <a:solidFill>
                <a:srgbClr val="FFFFFF"/>
              </a:solidFill>
              <a:latin typeface="Segoe UI Light"/>
            </a:endParaRPr>
          </a:p>
        </p:txBody>
      </p:sp>
      <p:sp>
        <p:nvSpPr>
          <p:cNvPr id="10" name="TextBox 9"/>
          <p:cNvSpPr txBox="1"/>
          <p:nvPr/>
        </p:nvSpPr>
        <p:spPr>
          <a:xfrm>
            <a:off x="4125889" y="4259262"/>
            <a:ext cx="2370072" cy="936218"/>
          </a:xfrm>
          <a:prstGeom prst="rect">
            <a:avLst/>
          </a:prstGeom>
          <a:noFill/>
        </p:spPr>
        <p:txBody>
          <a:bodyPr wrap="none" lIns="0" tIns="0" rIns="0" bIns="0" rtlCol="0">
            <a:spAutoFit/>
          </a:bodyPr>
          <a:lstStyle/>
          <a:p>
            <a:r>
              <a:rPr lang="en-US" sz="2448" b="1" spc="-72" dirty="0" smtClean="0">
                <a:solidFill>
                  <a:srgbClr val="FFFFFF"/>
                </a:solidFill>
                <a:latin typeface="Segoe UI Light"/>
              </a:rPr>
              <a:t>Temporal Functions</a:t>
            </a:r>
            <a:endParaRPr lang="en-US" sz="1836" spc="-72" dirty="0" smtClean="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Lag</a:t>
            </a:r>
            <a:r>
              <a:rPr lang="en-US" sz="1836" spc="-72" dirty="0" smtClean="0">
                <a:solidFill>
                  <a:srgbClr val="FFFFFF"/>
                </a:solidFill>
                <a:latin typeface="Segoe UI Light"/>
              </a:rPr>
              <a:t>, </a:t>
            </a:r>
            <a:r>
              <a:rPr lang="en-US" dirty="0" err="1">
                <a:solidFill>
                  <a:srgbClr val="FFFFFF"/>
                </a:solidFill>
                <a:latin typeface="Segoe UI Light"/>
              </a:rPr>
              <a:t>IsFirst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CollectTop</a:t>
            </a:r>
            <a:endParaRPr lang="en-US" dirty="0">
              <a:solidFill>
                <a:srgbClr val="FFFFFF"/>
              </a:solidFill>
              <a:latin typeface="Segoe UI Light"/>
            </a:endParaRPr>
          </a:p>
        </p:txBody>
      </p:sp>
    </p:spTree>
    <p:extLst>
      <p:ext uri="{BB962C8B-B14F-4D97-AF65-F5344CB8AC3E}">
        <p14:creationId xmlns:p14="http://schemas.microsoft.com/office/powerpoint/2010/main" val="2085177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621824" y="1236493"/>
            <a:ext cx="9330213" cy="5134465"/>
          </a:xfrm>
          <a:prstGeom prst="rect">
            <a:avLst/>
          </a:prstGeom>
        </p:spPr>
        <p:txBody>
          <a:bodyPr/>
          <a:lstStyle>
            <a:lvl1pPr marL="0" indent="0" algn="l" defTabSz="914400" rtl="0" eaLnBrk="1" latinLnBrk="0" hangingPunct="1">
              <a:spcBef>
                <a:spcPct val="20000"/>
              </a:spcBef>
              <a:buFont typeface="Arial"/>
              <a:buNone/>
              <a:defRPr sz="2400" kern="1200">
                <a:solidFill>
                  <a:schemeClr val="tx1"/>
                </a:solidFill>
                <a:latin typeface="+mn-lt"/>
                <a:ea typeface="+mn-ea"/>
                <a:cs typeface="+mn-cs"/>
              </a:defRPr>
            </a:lvl1pPr>
            <a:lvl2pPr marL="342900" indent="-342900" algn="l" defTabSz="914400" rtl="0" eaLnBrk="1" latinLnBrk="0" hangingPunct="1">
              <a:spcBef>
                <a:spcPct val="20000"/>
              </a:spcBef>
              <a:buClr>
                <a:schemeClr val="accent4"/>
              </a:buClr>
              <a:buFont typeface="Arial"/>
              <a:buChar char="•"/>
              <a:defRPr lang="en-US" sz="2000" kern="1200" dirty="0" smtClean="0">
                <a:solidFill>
                  <a:schemeClr val="tx1"/>
                </a:solidFill>
                <a:latin typeface="Century Gothic"/>
                <a:ea typeface="+mn-ea"/>
                <a:cs typeface="+mn-cs"/>
              </a:defRPr>
            </a:lvl2pPr>
            <a:lvl3pPr marL="638175"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3pPr>
            <a:lvl4pPr marL="922338"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4pPr>
            <a:lvl5pPr marL="1189038" indent="-342900" algn="l" defTabSz="914400" rtl="0" eaLnBrk="1" latinLnBrk="0" hangingPunct="1">
              <a:spcBef>
                <a:spcPct val="20000"/>
              </a:spcBef>
              <a:buClr>
                <a:schemeClr val="accent4"/>
              </a:buClr>
              <a:buFont typeface="Arial"/>
              <a:buChar char="•"/>
              <a:defRPr lang="en-US" sz="1800" kern="1200" dirty="0">
                <a:solidFill>
                  <a:schemeClr val="tx1"/>
                </a:solidFill>
                <a:latin typeface="Century Gothic"/>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64" dirty="0">
                <a:solidFill>
                  <a:srgbClr val="7FBA00"/>
                </a:solidFill>
              </a:rPr>
              <a:t>Stream Analytics is priced on two variables</a:t>
            </a:r>
            <a:r>
              <a:rPr lang="en-US" sz="3264" dirty="0" smtClean="0">
                <a:solidFill>
                  <a:srgbClr val="7FBA00"/>
                </a:solidFill>
              </a:rPr>
              <a:t>:</a:t>
            </a:r>
            <a:endParaRPr lang="en-US" dirty="0" smtClean="0">
              <a:solidFill>
                <a:srgbClr val="404040"/>
              </a:solidFill>
            </a:endParaRPr>
          </a:p>
          <a:p>
            <a:pPr lvl="1">
              <a:buClr>
                <a:srgbClr val="FFFFFF">
                  <a:lumMod val="50000"/>
                </a:srgbClr>
              </a:buClr>
            </a:pPr>
            <a:r>
              <a:rPr sz="2400" b="1">
                <a:solidFill>
                  <a:srgbClr val="FFFFFF"/>
                </a:solidFill>
                <a:latin typeface="Segoe UI"/>
              </a:rPr>
              <a:t>Volume of data </a:t>
            </a:r>
            <a:r>
              <a:rPr sz="2400">
                <a:solidFill>
                  <a:srgbClr val="FFFFFF"/>
                </a:solidFill>
                <a:latin typeface="Segoe UI"/>
              </a:rPr>
              <a:t>processed </a:t>
            </a:r>
          </a:p>
          <a:p>
            <a:pPr lvl="1">
              <a:buClr>
                <a:srgbClr val="FFFFFF">
                  <a:lumMod val="50000"/>
                </a:srgbClr>
              </a:buClr>
            </a:pPr>
            <a:r>
              <a:rPr sz="2400" b="1">
                <a:solidFill>
                  <a:srgbClr val="FFFFFF"/>
                </a:solidFill>
                <a:latin typeface="Segoe UI"/>
              </a:rPr>
              <a:t>Streaming units </a:t>
            </a:r>
            <a:r>
              <a:rPr sz="2400">
                <a:solidFill>
                  <a:srgbClr val="FFFFFF"/>
                </a:solidFill>
                <a:latin typeface="Segoe UI"/>
              </a:rPr>
              <a:t>required to process the data stream</a:t>
            </a:r>
          </a:p>
          <a:p>
            <a:endParaRPr lang="en-US" sz="3264" dirty="0">
              <a:solidFill>
                <a:srgbClr val="404040"/>
              </a:solidFill>
            </a:endParaRPr>
          </a:p>
        </p:txBody>
      </p:sp>
      <p:graphicFrame>
        <p:nvGraphicFramePr>
          <p:cNvPr id="5" name="Table 4"/>
          <p:cNvGraphicFramePr>
            <a:graphicFrameLocks noGrp="1"/>
          </p:cNvGraphicFramePr>
          <p:nvPr>
            <p:extLst/>
          </p:nvPr>
        </p:nvGraphicFramePr>
        <p:xfrm>
          <a:off x="731837" y="3040062"/>
          <a:ext cx="8610600" cy="2286001"/>
        </p:xfrm>
        <a:graphic>
          <a:graphicData uri="http://schemas.openxmlformats.org/drawingml/2006/table">
            <a:tbl>
              <a:tblPr firstRow="1" firstCol="1" bandRow="1">
                <a:tableStyleId>{5C22544A-7EE6-4342-B048-85BDC9FD1C3A}</a:tableStyleId>
              </a:tblPr>
              <a:tblGrid>
                <a:gridCol w="6457952"/>
                <a:gridCol w="2152648"/>
              </a:tblGrid>
              <a:tr h="449355">
                <a:tc>
                  <a:txBody>
                    <a:bodyPr/>
                    <a:lstStyle/>
                    <a:p>
                      <a:pPr marL="0" marR="0" algn="ctr">
                        <a:lnSpc>
                          <a:spcPct val="107000"/>
                        </a:lnSpc>
                        <a:spcBef>
                          <a:spcPts val="0"/>
                        </a:spcBef>
                        <a:spcAft>
                          <a:spcPts val="0"/>
                        </a:spcAft>
                      </a:pPr>
                      <a:r>
                        <a:rPr lang="en-US" sz="1600" dirty="0">
                          <a:solidFill>
                            <a:schemeClr val="bg1"/>
                          </a:solidFill>
                          <a:effectLst/>
                        </a:rPr>
                        <a:t>Meter</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smtClean="0">
                          <a:solidFill>
                            <a:schemeClr val="bg1"/>
                          </a:solidFill>
                          <a:effectLst/>
                        </a:rPr>
                        <a:t>Price (USD)</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918323">
                <a:tc>
                  <a:txBody>
                    <a:bodyPr/>
                    <a:lstStyle/>
                    <a:p>
                      <a:pPr marL="466371" marR="0" lvl="1">
                        <a:lnSpc>
                          <a:spcPct val="107000"/>
                        </a:lnSpc>
                        <a:spcBef>
                          <a:spcPts val="0"/>
                        </a:spcBef>
                        <a:spcAft>
                          <a:spcPts val="0"/>
                        </a:spcAft>
                      </a:pPr>
                      <a:r>
                        <a:rPr lang="en-US" sz="1600" dirty="0">
                          <a:solidFill>
                            <a:schemeClr val="bg1"/>
                          </a:solidFill>
                          <a:effectLst/>
                        </a:rPr>
                        <a:t>Volume of Data Processed</a:t>
                      </a:r>
                    </a:p>
                    <a:p>
                      <a:pPr marL="809271" marR="0" lvl="1" indent="-342900">
                        <a:lnSpc>
                          <a:spcPct val="107000"/>
                        </a:lnSpc>
                        <a:spcBef>
                          <a:spcPts val="0"/>
                        </a:spcBef>
                        <a:spcAft>
                          <a:spcPts val="0"/>
                        </a:spcAft>
                        <a:buFont typeface="Symbol" panose="05050102010706020507" pitchFamily="18" charset="2"/>
                        <a:buChar char=""/>
                      </a:pPr>
                      <a:r>
                        <a:rPr lang="en-US" sz="1600" dirty="0">
                          <a:solidFill>
                            <a:schemeClr val="bg1"/>
                          </a:solidFill>
                          <a:effectLst/>
                        </a:rPr>
                        <a:t>Volume of data processed by the streaming job (in GB)</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solidFill>
                            <a:schemeClr val="bg1"/>
                          </a:solidFill>
                          <a:effectLst/>
                        </a:rPr>
                        <a:t>$.</a:t>
                      </a:r>
                      <a:r>
                        <a:rPr lang="en-US" sz="1600" dirty="0" smtClean="0">
                          <a:solidFill>
                            <a:schemeClr val="bg1"/>
                          </a:solidFill>
                          <a:effectLst/>
                        </a:rPr>
                        <a:t>001 per</a:t>
                      </a:r>
                      <a:r>
                        <a:rPr lang="en-US" sz="1600" baseline="0" dirty="0" smtClean="0">
                          <a:solidFill>
                            <a:schemeClr val="bg1"/>
                          </a:solidFill>
                          <a:effectLst/>
                        </a:rPr>
                        <a:t> </a:t>
                      </a:r>
                      <a:r>
                        <a:rPr lang="en-US" sz="1600" dirty="0" smtClean="0">
                          <a:solidFill>
                            <a:schemeClr val="bg1"/>
                          </a:solidFill>
                          <a:effectLst/>
                        </a:rPr>
                        <a:t>GB</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918323">
                <a:tc>
                  <a:txBody>
                    <a:bodyPr/>
                    <a:lstStyle/>
                    <a:p>
                      <a:pPr marL="466371" marR="0" lvl="1">
                        <a:lnSpc>
                          <a:spcPct val="107000"/>
                        </a:lnSpc>
                        <a:spcBef>
                          <a:spcPts val="0"/>
                        </a:spcBef>
                        <a:spcAft>
                          <a:spcPts val="0"/>
                        </a:spcAft>
                      </a:pPr>
                      <a:r>
                        <a:rPr lang="en-US" sz="1600" dirty="0">
                          <a:solidFill>
                            <a:schemeClr val="bg1"/>
                          </a:solidFill>
                          <a:effectLst/>
                        </a:rPr>
                        <a:t>Streaming Unit</a:t>
                      </a:r>
                    </a:p>
                    <a:p>
                      <a:pPr marL="809271" marR="0" lvl="1" indent="-342900">
                        <a:lnSpc>
                          <a:spcPct val="107000"/>
                        </a:lnSpc>
                        <a:spcBef>
                          <a:spcPts val="0"/>
                        </a:spcBef>
                        <a:spcAft>
                          <a:spcPts val="0"/>
                        </a:spcAft>
                        <a:buFont typeface="Symbol" panose="05050102010706020507" pitchFamily="18" charset="2"/>
                        <a:buChar char=""/>
                      </a:pPr>
                      <a:r>
                        <a:rPr lang="en-US" sz="1600" dirty="0">
                          <a:solidFill>
                            <a:schemeClr val="bg1"/>
                          </a:solidFill>
                          <a:effectLst/>
                        </a:rPr>
                        <a:t>Blended measure of </a:t>
                      </a:r>
                      <a:r>
                        <a:rPr lang="en-US" sz="1600" dirty="0" smtClean="0">
                          <a:solidFill>
                            <a:schemeClr val="bg1"/>
                          </a:solidFill>
                          <a:effectLst/>
                        </a:rPr>
                        <a:t>cores, </a:t>
                      </a:r>
                      <a:r>
                        <a:rPr lang="en-US" sz="1600" dirty="0">
                          <a:solidFill>
                            <a:schemeClr val="bg1"/>
                          </a:solidFill>
                          <a:effectLst/>
                        </a:rPr>
                        <a:t>memory, </a:t>
                      </a:r>
                      <a:r>
                        <a:rPr lang="en-US" sz="1600" dirty="0" smtClean="0">
                          <a:solidFill>
                            <a:schemeClr val="bg1"/>
                          </a:solidFill>
                          <a:effectLst/>
                        </a:rPr>
                        <a:t>and bandwidth</a:t>
                      </a:r>
                    </a:p>
                  </a:txBody>
                  <a:tcPr marL="68580" marR="68580" marT="0" marB="0" anchor="ctr"/>
                </a:tc>
                <a:tc>
                  <a:txBody>
                    <a:bodyPr/>
                    <a:lstStyle/>
                    <a:p>
                      <a:pPr marL="0" marR="0" algn="ctr">
                        <a:lnSpc>
                          <a:spcPct val="107000"/>
                        </a:lnSpc>
                        <a:spcBef>
                          <a:spcPts val="0"/>
                        </a:spcBef>
                        <a:spcAft>
                          <a:spcPts val="0"/>
                        </a:spcAft>
                      </a:pPr>
                      <a:r>
                        <a:rPr lang="en-US" sz="1600" dirty="0">
                          <a:solidFill>
                            <a:schemeClr val="bg1"/>
                          </a:solidFill>
                          <a:effectLst/>
                        </a:rPr>
                        <a:t>$</a:t>
                      </a:r>
                      <a:r>
                        <a:rPr lang="en-US" sz="1600" dirty="0" smtClean="0">
                          <a:solidFill>
                            <a:schemeClr val="bg1"/>
                          </a:solidFill>
                          <a:effectLst/>
                        </a:rPr>
                        <a:t>0.031 per</a:t>
                      </a:r>
                      <a:r>
                        <a:rPr lang="en-US" sz="1600" baseline="0" dirty="0" smtClean="0">
                          <a:solidFill>
                            <a:schemeClr val="bg1"/>
                          </a:solidFill>
                          <a:effectLst/>
                        </a:rPr>
                        <a:t> </a:t>
                      </a:r>
                      <a:r>
                        <a:rPr lang="en-US" sz="1600" dirty="0" smtClean="0">
                          <a:solidFill>
                            <a:schemeClr val="bg1"/>
                          </a:solidFill>
                          <a:effectLst/>
                        </a:rPr>
                        <a:t>hour</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6" name="TextBox 5"/>
          <p:cNvSpPr txBox="1"/>
          <p:nvPr/>
        </p:nvSpPr>
        <p:spPr>
          <a:xfrm>
            <a:off x="731837" y="6048998"/>
            <a:ext cx="10820400" cy="572464"/>
          </a:xfrm>
          <a:prstGeom prst="rect">
            <a:avLst/>
          </a:prstGeom>
          <a:noFill/>
        </p:spPr>
        <p:txBody>
          <a:bodyPr wrap="square" lIns="182880" tIns="146304" rIns="182880" bIns="146304" rtlCol="0">
            <a:spAutoFit/>
          </a:bodyPr>
          <a:lstStyle/>
          <a:p>
            <a:pPr>
              <a:lnSpc>
                <a:spcPct val="90000"/>
              </a:lnSpc>
              <a:spcAft>
                <a:spcPts val="600"/>
              </a:spcAft>
            </a:pPr>
            <a:r>
              <a:rPr lang="en-US" sz="2000" i="1" dirty="0">
                <a:solidFill>
                  <a:srgbClr val="FFFFFF"/>
                </a:solidFill>
              </a:rPr>
              <a:t>* Streaming unit is a unit of compute capacity with a maximum throughput of 1MB/s</a:t>
            </a:r>
            <a:endParaRPr lang="en-US" sz="2000" dirty="0">
              <a:solidFill>
                <a:srgbClr val="FFFFFF"/>
              </a:solidFill>
            </a:endParaRPr>
          </a:p>
        </p:txBody>
      </p:sp>
      <p:sp>
        <p:nvSpPr>
          <p:cNvPr id="7" name="Title 1"/>
          <p:cNvSpPr>
            <a:spLocks noGrp="1"/>
          </p:cNvSpPr>
          <p:nvPr>
            <p:ph type="title" idx="4294967295"/>
          </p:nvPr>
        </p:nvSpPr>
        <p:spPr>
          <a:xfrm>
            <a:off x="547688" y="295275"/>
            <a:ext cx="11888787" cy="917575"/>
          </a:xfrm>
        </p:spPr>
        <p:txBody>
          <a:bodyPr/>
          <a:lstStyle/>
          <a:p>
            <a:r>
              <a:rPr lang="en-US" spc="0" dirty="0" smtClean="0"/>
              <a:t>Pricing</a:t>
            </a:r>
            <a:endParaRPr lang="en-US" spc="0" dirty="0"/>
          </a:p>
        </p:txBody>
      </p:sp>
    </p:spTree>
    <p:extLst>
      <p:ext uri="{BB962C8B-B14F-4D97-AF65-F5344CB8AC3E}">
        <p14:creationId xmlns:p14="http://schemas.microsoft.com/office/powerpoint/2010/main" val="2484991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036637" y="1668462"/>
            <a:ext cx="10058400" cy="3655028"/>
          </a:xfrm>
        </p:spPr>
        <p:txBody>
          <a:bodyPr/>
          <a:lstStyle/>
          <a:p>
            <a:pPr marL="0" indent="0">
              <a:buNone/>
            </a:pPr>
            <a:r>
              <a:rPr lang="en-US" dirty="0" smtClean="0">
                <a:latin typeface="Century Schoolbook" panose="02040604050505020304" pitchFamily="18" charset="0"/>
              </a:rPr>
              <a:t>Whilst I am employee of Microsoft, the views, opinions and lame jokes that I may or may not present tonight are my own and in no way represent those of Microsoft or in fact any person living or dead beginning with the letter M.</a:t>
            </a:r>
            <a:endParaRPr lang="en-US" sz="2800" dirty="0" smtClean="0">
              <a:latin typeface="Century Schoolbook" panose="02040604050505020304" pitchFamily="18" charset="0"/>
            </a:endParaRPr>
          </a:p>
          <a:p>
            <a:pPr marL="0" indent="0">
              <a:buNone/>
            </a:pPr>
            <a:endParaRPr lang="en-US" sz="2800" dirty="0" smtClean="0">
              <a:latin typeface="Century Schoolbook" panose="02040604050505020304" pitchFamily="18" charset="0"/>
            </a:endParaRPr>
          </a:p>
          <a:p>
            <a:endParaRPr lang="en-US" dirty="0" smtClean="0">
              <a:latin typeface="Century Schoolbook" panose="02040604050505020304" pitchFamily="18" charset="0"/>
            </a:endParaRPr>
          </a:p>
          <a:p>
            <a:endParaRPr lang="en-US" dirty="0" smtClean="0">
              <a:latin typeface="Century Schoolbook" panose="02040604050505020304" pitchFamily="18" charset="0"/>
            </a:endParaRPr>
          </a:p>
        </p:txBody>
      </p:sp>
      <p:sp>
        <p:nvSpPr>
          <p:cNvPr id="5" name="Title 4"/>
          <p:cNvSpPr>
            <a:spLocks noGrp="1"/>
          </p:cNvSpPr>
          <p:nvPr>
            <p:ph type="title" idx="4294967295"/>
          </p:nvPr>
        </p:nvSpPr>
        <p:spPr>
          <a:xfrm>
            <a:off x="547688" y="295275"/>
            <a:ext cx="11888787" cy="917575"/>
          </a:xfrm>
        </p:spPr>
        <p:txBody>
          <a:bodyPr/>
          <a:lstStyle/>
          <a:p>
            <a:r>
              <a:rPr lang="en-US" dirty="0" smtClean="0"/>
              <a:t>Disclaimer</a:t>
            </a:r>
            <a:endParaRPr lang="en-US" dirty="0"/>
          </a:p>
        </p:txBody>
      </p:sp>
    </p:spTree>
    <p:extLst>
      <p:ext uri="{BB962C8B-B14F-4D97-AF65-F5344CB8AC3E}">
        <p14:creationId xmlns:p14="http://schemas.microsoft.com/office/powerpoint/2010/main" val="7527525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655637" y="1236493"/>
            <a:ext cx="11582400" cy="5134465"/>
          </a:xfrm>
          <a:prstGeom prst="rect">
            <a:avLst/>
          </a:prstGeom>
        </p:spPr>
        <p:txBody>
          <a:bodyPr anchor="ctr"/>
          <a:lstStyle>
            <a:lvl1pPr marL="0" indent="0" algn="l" defTabSz="914400" rtl="0" eaLnBrk="1" latinLnBrk="0" hangingPunct="1">
              <a:spcBef>
                <a:spcPct val="20000"/>
              </a:spcBef>
              <a:buFont typeface="Arial"/>
              <a:buNone/>
              <a:defRPr sz="2400" kern="1200">
                <a:solidFill>
                  <a:schemeClr val="tx1"/>
                </a:solidFill>
                <a:latin typeface="+mn-lt"/>
                <a:ea typeface="+mn-ea"/>
                <a:cs typeface="+mn-cs"/>
              </a:defRPr>
            </a:lvl1pPr>
            <a:lvl2pPr marL="342900" indent="-342900" algn="l" defTabSz="914400" rtl="0" eaLnBrk="1" latinLnBrk="0" hangingPunct="1">
              <a:spcBef>
                <a:spcPct val="20000"/>
              </a:spcBef>
              <a:buClr>
                <a:schemeClr val="accent4"/>
              </a:buClr>
              <a:buFont typeface="Arial"/>
              <a:buChar char="•"/>
              <a:defRPr lang="en-US" sz="2000" kern="1200" dirty="0" smtClean="0">
                <a:solidFill>
                  <a:schemeClr val="tx1"/>
                </a:solidFill>
                <a:latin typeface="Century Gothic"/>
                <a:ea typeface="+mn-ea"/>
                <a:cs typeface="+mn-cs"/>
              </a:defRPr>
            </a:lvl2pPr>
            <a:lvl3pPr marL="638175"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3pPr>
            <a:lvl4pPr marL="922338"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4pPr>
            <a:lvl5pPr marL="1189038" indent="-342900" algn="l" defTabSz="914400" rtl="0" eaLnBrk="1" latinLnBrk="0" hangingPunct="1">
              <a:spcBef>
                <a:spcPct val="20000"/>
              </a:spcBef>
              <a:buClr>
                <a:schemeClr val="accent4"/>
              </a:buClr>
              <a:buFont typeface="Arial"/>
              <a:buChar char="•"/>
              <a:defRPr lang="en-US" sz="1800" kern="1200" dirty="0">
                <a:solidFill>
                  <a:schemeClr val="tx1"/>
                </a:solidFill>
                <a:latin typeface="Century Gothic"/>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BAD80A">
                    <a:lumMod val="75000"/>
                  </a:srgbClr>
                </a:solidFill>
              </a:rPr>
              <a:t>Daily Azure Stream Analytics cost for 1 MB/sec of average processing</a:t>
            </a:r>
          </a:p>
          <a:p>
            <a:endParaRPr lang="en-US" sz="1496" dirty="0">
              <a:solidFill>
                <a:srgbClr val="404040"/>
              </a:solidFill>
            </a:endParaRPr>
          </a:p>
          <a:p>
            <a:r>
              <a:rPr lang="en-US" b="1" u="sng" dirty="0">
                <a:solidFill>
                  <a:srgbClr val="FFFFFF"/>
                </a:solidFill>
              </a:rPr>
              <a:t>Volume of Data Processed Cost -</a:t>
            </a:r>
            <a:endParaRPr lang="en-US" b="1" dirty="0">
              <a:solidFill>
                <a:srgbClr val="FFFFFF"/>
              </a:solidFill>
            </a:endParaRPr>
          </a:p>
          <a:p>
            <a:r>
              <a:rPr lang="en-US" sz="2000" dirty="0">
                <a:solidFill>
                  <a:srgbClr val="FFFFFF"/>
                </a:solidFill>
              </a:rPr>
              <a:t>$</a:t>
            </a:r>
            <a:r>
              <a:rPr lang="en-US" sz="2000" dirty="0" smtClean="0">
                <a:solidFill>
                  <a:srgbClr val="FFFFFF"/>
                </a:solidFill>
              </a:rPr>
              <a:t>0.001 </a:t>
            </a:r>
            <a:r>
              <a:rPr lang="en-US" sz="2000" dirty="0">
                <a:solidFill>
                  <a:srgbClr val="FFFFFF"/>
                </a:solidFill>
              </a:rPr>
              <a:t>/GB * 84.375 GB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0.08  </a:t>
            </a:r>
            <a:r>
              <a:rPr lang="en-US" sz="2000" b="1" i="1" dirty="0" smtClean="0">
                <a:solidFill>
                  <a:srgbClr val="FFFFFF"/>
                </a:solidFill>
              </a:rPr>
              <a:t>per </a:t>
            </a:r>
            <a:r>
              <a:rPr lang="en-US" sz="2000" b="1" i="1" dirty="0">
                <a:solidFill>
                  <a:srgbClr val="FFFFFF"/>
                </a:solidFill>
              </a:rPr>
              <a:t>day</a:t>
            </a:r>
            <a:r>
              <a:rPr lang="en-US" sz="2000" i="1" dirty="0">
                <a:solidFill>
                  <a:srgbClr val="FFFFFF"/>
                </a:solidFill>
              </a:rPr>
              <a:t>, streaming max 1 MB/s non-stop</a:t>
            </a:r>
            <a:endParaRPr lang="en-US" sz="2000" dirty="0">
              <a:solidFill>
                <a:srgbClr val="FFFFFF"/>
              </a:solidFill>
            </a:endParaRPr>
          </a:p>
          <a:p>
            <a:endParaRPr lang="en-US" dirty="0">
              <a:solidFill>
                <a:srgbClr val="FFFFFF"/>
              </a:solidFill>
            </a:endParaRPr>
          </a:p>
          <a:p>
            <a:r>
              <a:rPr lang="en-US" b="1" u="sng" dirty="0">
                <a:solidFill>
                  <a:srgbClr val="FFFFFF"/>
                </a:solidFill>
              </a:rPr>
              <a:t>Streaming Unit Cost -</a:t>
            </a:r>
            <a:endParaRPr lang="en-US" b="1" dirty="0">
              <a:solidFill>
                <a:srgbClr val="FFFFFF"/>
              </a:solidFill>
            </a:endParaRPr>
          </a:p>
          <a:p>
            <a:r>
              <a:rPr lang="en-US" sz="2000" dirty="0">
                <a:solidFill>
                  <a:srgbClr val="FFFFFF"/>
                </a:solidFill>
              </a:rPr>
              <a:t>$.</a:t>
            </a:r>
            <a:r>
              <a:rPr lang="en-US" sz="2000" dirty="0" smtClean="0">
                <a:solidFill>
                  <a:srgbClr val="FFFFFF"/>
                </a:solidFill>
              </a:rPr>
              <a:t>031 </a:t>
            </a:r>
            <a:r>
              <a:rPr lang="en-US" sz="2000" dirty="0">
                <a:solidFill>
                  <a:srgbClr val="FFFFFF"/>
                </a:solidFill>
              </a:rPr>
              <a:t>/</a:t>
            </a:r>
            <a:r>
              <a:rPr lang="en-US" sz="2000" dirty="0" err="1">
                <a:solidFill>
                  <a:srgbClr val="FFFFFF"/>
                </a:solidFill>
              </a:rPr>
              <a:t>hr</a:t>
            </a:r>
            <a:r>
              <a:rPr lang="en-US" sz="2000" dirty="0">
                <a:solidFill>
                  <a:srgbClr val="FFFFFF"/>
                </a:solidFill>
              </a:rPr>
              <a:t> * 24 </a:t>
            </a:r>
            <a:r>
              <a:rPr lang="en-US" sz="2000" dirty="0" err="1">
                <a:solidFill>
                  <a:srgbClr val="FFFFFF"/>
                </a:solidFill>
              </a:rPr>
              <a:t>hrs</a:t>
            </a:r>
            <a:r>
              <a:rPr lang="en-US" sz="2000" dirty="0">
                <a:solidFill>
                  <a:srgbClr val="FFFFFF"/>
                </a:solidFill>
              </a:rPr>
              <a:t>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0.74  </a:t>
            </a:r>
            <a:r>
              <a:rPr lang="en-US" sz="2000" b="1" i="1" dirty="0">
                <a:solidFill>
                  <a:srgbClr val="FFFFFF"/>
                </a:solidFill>
              </a:rPr>
              <a:t>per day</a:t>
            </a:r>
            <a:r>
              <a:rPr lang="en-US" sz="2000" i="1" dirty="0">
                <a:solidFill>
                  <a:srgbClr val="FFFFFF"/>
                </a:solidFill>
              </a:rPr>
              <a:t>,</a:t>
            </a:r>
            <a:r>
              <a:rPr lang="en-US" sz="2000" dirty="0">
                <a:solidFill>
                  <a:srgbClr val="FFFFFF"/>
                </a:solidFill>
              </a:rPr>
              <a:t> </a:t>
            </a:r>
            <a:r>
              <a:rPr lang="en-US" sz="2000" i="1" dirty="0">
                <a:solidFill>
                  <a:srgbClr val="FFFFFF"/>
                </a:solidFill>
              </a:rPr>
              <a:t>for 1 MB/sec max. throughput</a:t>
            </a:r>
          </a:p>
          <a:p>
            <a:endParaRPr lang="en-US" sz="2000" dirty="0">
              <a:solidFill>
                <a:srgbClr val="FFFFFF"/>
              </a:solidFill>
            </a:endParaRPr>
          </a:p>
          <a:p>
            <a:r>
              <a:rPr lang="en-US" b="1" u="sng" dirty="0">
                <a:solidFill>
                  <a:srgbClr val="FFFFFF"/>
                </a:solidFill>
              </a:rPr>
              <a:t>Total cost -</a:t>
            </a:r>
            <a:endParaRPr lang="en-US" b="1" dirty="0">
              <a:solidFill>
                <a:srgbClr val="FFFFFF"/>
              </a:solidFill>
            </a:endParaRPr>
          </a:p>
          <a:p>
            <a:r>
              <a:rPr lang="en-US" sz="2000" dirty="0">
                <a:solidFill>
                  <a:srgbClr val="FFFFFF"/>
                </a:solidFill>
              </a:rPr>
              <a:t>$</a:t>
            </a:r>
            <a:r>
              <a:rPr lang="en-US" sz="2000" dirty="0" smtClean="0">
                <a:solidFill>
                  <a:srgbClr val="FFFFFF"/>
                </a:solidFill>
              </a:rPr>
              <a:t>0.74 </a:t>
            </a:r>
            <a:r>
              <a:rPr lang="en-US" sz="2000" dirty="0">
                <a:solidFill>
                  <a:srgbClr val="FFFFFF"/>
                </a:solidFill>
              </a:rPr>
              <a:t>+ $</a:t>
            </a:r>
            <a:r>
              <a:rPr lang="en-US" sz="2000" dirty="0" smtClean="0">
                <a:solidFill>
                  <a:srgbClr val="FFFFFF"/>
                </a:solidFill>
              </a:rPr>
              <a:t>0.08  =  </a:t>
            </a:r>
            <a:r>
              <a:rPr lang="en-US" sz="2000" b="1" dirty="0">
                <a:solidFill>
                  <a:srgbClr val="FFFFFF"/>
                </a:solidFill>
              </a:rPr>
              <a:t>$</a:t>
            </a:r>
            <a:r>
              <a:rPr lang="en-US" sz="2000" b="1" dirty="0" smtClean="0">
                <a:solidFill>
                  <a:srgbClr val="FFFFFF"/>
                </a:solidFill>
              </a:rPr>
              <a:t>0.82  </a:t>
            </a:r>
            <a:r>
              <a:rPr lang="en-US" sz="2000" b="1" i="1" dirty="0">
                <a:solidFill>
                  <a:srgbClr val="FFFFFF"/>
                </a:solidFill>
              </a:rPr>
              <a:t>per day</a:t>
            </a:r>
            <a:r>
              <a:rPr lang="en-US" sz="2000" dirty="0">
                <a:solidFill>
                  <a:srgbClr val="FFFFFF"/>
                </a:solidFill>
              </a:rPr>
              <a:t>      -or-     </a:t>
            </a:r>
            <a:r>
              <a:rPr lang="en-US" sz="2000" dirty="0" smtClean="0">
                <a:solidFill>
                  <a:srgbClr val="FFFFFF"/>
                </a:solidFill>
              </a:rPr>
              <a:t>~ </a:t>
            </a:r>
            <a:r>
              <a:rPr lang="en-US" b="1" u="sng" dirty="0" smtClean="0">
                <a:solidFill>
                  <a:srgbClr val="FFFFFF"/>
                </a:solidFill>
              </a:rPr>
              <a:t>$25 </a:t>
            </a:r>
            <a:r>
              <a:rPr lang="en-US" b="1" u="sng" dirty="0">
                <a:solidFill>
                  <a:srgbClr val="FFFFFF"/>
                </a:solidFill>
              </a:rPr>
              <a:t>per month</a:t>
            </a:r>
          </a:p>
        </p:txBody>
      </p:sp>
      <p:sp>
        <p:nvSpPr>
          <p:cNvPr id="4" name="Title 1"/>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pc="0">
                <a:gradFill>
                  <a:gsLst>
                    <a:gs pos="1250">
                      <a:srgbClr val="404040"/>
                    </a:gs>
                    <a:gs pos="100000">
                      <a:srgbClr val="404040"/>
                    </a:gs>
                  </a:gsLst>
                  <a:lin ang="5400000" scaled="0"/>
                </a:gradFill>
              </a:rPr>
              <a:t>Example Pricing</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418410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0" cstate="screen">
            <a:extLst>
              <a:ext uri="{28A0092B-C50C-407E-A947-70E740481C1C}">
                <a14:useLocalDpi xmlns:a14="http://schemas.microsoft.com/office/drawing/2010/main" val="0"/>
              </a:ext>
            </a:extLst>
          </a:blip>
          <a:srcRect t="8134" b="1047"/>
          <a:stretch/>
        </p:blipFill>
        <p:spPr>
          <a:xfrm>
            <a:off x="275163" y="2034446"/>
            <a:ext cx="2925666" cy="1874254"/>
          </a:xfrm>
          <a:prstGeom prst="rect">
            <a:avLst/>
          </a:prstGeom>
        </p:spPr>
      </p:pic>
      <p:pic>
        <p:nvPicPr>
          <p:cNvPr id="19" name="Picture 18"/>
          <p:cNvPicPr>
            <a:picLocks noChangeAspect="1"/>
          </p:cNvPicPr>
          <p:nvPr/>
        </p:nvPicPr>
        <p:blipFill rotWithShape="1">
          <a:blip r:embed="rId11" cstate="screen">
            <a:extLst>
              <a:ext uri="{28A0092B-C50C-407E-A947-70E740481C1C}">
                <a14:useLocalDpi xmlns:a14="http://schemas.microsoft.com/office/drawing/2010/main" val="0"/>
              </a:ext>
            </a:extLst>
          </a:blip>
          <a:srcRect l="14116" t="22004" r="6757" b="6265"/>
          <a:stretch/>
        </p:blipFill>
        <p:spPr>
          <a:xfrm>
            <a:off x="6218098" y="2034446"/>
            <a:ext cx="2925666" cy="1874254"/>
          </a:xfrm>
          <a:prstGeom prst="rect">
            <a:avLst/>
          </a:prstGeom>
        </p:spPr>
      </p:pic>
      <p:pic>
        <p:nvPicPr>
          <p:cNvPr id="21" name="Picture 20"/>
          <p:cNvPicPr>
            <a:picLocks noChangeAspect="1"/>
          </p:cNvPicPr>
          <p:nvPr/>
        </p:nvPicPr>
        <p:blipFill rotWithShape="1">
          <a:blip r:embed="rId12" cstate="screen">
            <a:extLst>
              <a:ext uri="{28A0092B-C50C-407E-A947-70E740481C1C}">
                <a14:useLocalDpi xmlns:a14="http://schemas.microsoft.com/office/drawing/2010/main" val="0"/>
              </a:ext>
            </a:extLst>
          </a:blip>
          <a:srcRect t="5933" r="10927" b="9443"/>
          <a:stretch/>
        </p:blipFill>
        <p:spPr>
          <a:xfrm>
            <a:off x="9189300" y="2034446"/>
            <a:ext cx="2971378" cy="1874254"/>
          </a:xfrm>
          <a:prstGeom prst="rect">
            <a:avLst/>
          </a:prstGeom>
        </p:spPr>
      </p:pic>
      <p:pic>
        <p:nvPicPr>
          <p:cNvPr id="25" name="Picture 24"/>
          <p:cNvPicPr>
            <a:picLocks noChangeAspect="1"/>
          </p:cNvPicPr>
          <p:nvPr/>
        </p:nvPicPr>
        <p:blipFill rotWithShape="1">
          <a:blip r:embed="rId13" cstate="screen">
            <a:extLst>
              <a:ext uri="{28A0092B-C50C-407E-A947-70E740481C1C}">
                <a14:useLocalDpi xmlns:a14="http://schemas.microsoft.com/office/drawing/2010/main" val="0"/>
              </a:ext>
            </a:extLst>
          </a:blip>
          <a:srcRect t="32939" r="30709" b="444"/>
          <a:stretch/>
        </p:blipFill>
        <p:spPr>
          <a:xfrm>
            <a:off x="3246565" y="4777227"/>
            <a:ext cx="2925666" cy="1874254"/>
          </a:xfrm>
          <a:prstGeom prst="rect">
            <a:avLst/>
          </a:prstGeom>
          <a:noFill/>
          <a:ln>
            <a:noFill/>
          </a:ln>
        </p:spPr>
      </p:pic>
      <p:pic>
        <p:nvPicPr>
          <p:cNvPr id="27" name="Picture 26"/>
          <p:cNvPicPr>
            <a:picLocks noChangeAspect="1"/>
          </p:cNvPicPr>
          <p:nvPr/>
        </p:nvPicPr>
        <p:blipFill rotWithShape="1">
          <a:blip r:embed="rId14" cstate="screen">
            <a:extLst>
              <a:ext uri="{28A0092B-C50C-407E-A947-70E740481C1C}">
                <a14:useLocalDpi xmlns:a14="http://schemas.microsoft.com/office/drawing/2010/main" val="0"/>
              </a:ext>
            </a:extLst>
          </a:blip>
          <a:srcRect l="9497" t="16373" r="11311" b="9102"/>
          <a:stretch/>
        </p:blipFill>
        <p:spPr>
          <a:xfrm>
            <a:off x="6217968" y="4777227"/>
            <a:ext cx="2925666" cy="1874254"/>
          </a:xfrm>
          <a:prstGeom prst="rect">
            <a:avLst/>
          </a:prstGeom>
        </p:spPr>
      </p:pic>
      <p:pic>
        <p:nvPicPr>
          <p:cNvPr id="29" name="Picture 28"/>
          <p:cNvPicPr>
            <a:picLocks noChangeAspect="1"/>
          </p:cNvPicPr>
          <p:nvPr/>
        </p:nvPicPr>
        <p:blipFill rotWithShape="1">
          <a:blip r:embed="rId15" cstate="screen">
            <a:extLst>
              <a:ext uri="{28A0092B-C50C-407E-A947-70E740481C1C}">
                <a14:useLocalDpi xmlns:a14="http://schemas.microsoft.com/office/drawing/2010/main" val="0"/>
              </a:ext>
            </a:extLst>
          </a:blip>
          <a:srcRect t="1269" b="1269"/>
          <a:stretch/>
        </p:blipFill>
        <p:spPr>
          <a:xfrm>
            <a:off x="9189372" y="4777227"/>
            <a:ext cx="2971378" cy="1874254"/>
          </a:xfrm>
          <a:prstGeom prst="rect">
            <a:avLst/>
          </a:prstGeom>
        </p:spPr>
      </p:pic>
      <p:pic>
        <p:nvPicPr>
          <p:cNvPr id="9" name="Picture 8"/>
          <p:cNvPicPr>
            <a:picLocks noChangeAspect="1"/>
          </p:cNvPicPr>
          <p:nvPr/>
        </p:nvPicPr>
        <p:blipFill rotWithShape="1">
          <a:blip r:embed="rId16" cstate="screen">
            <a:extLst>
              <a:ext uri="{28A0092B-C50C-407E-A947-70E740481C1C}">
                <a14:useLocalDpi xmlns:a14="http://schemas.microsoft.com/office/drawing/2010/main" val="0"/>
              </a:ext>
            </a:extLst>
          </a:blip>
          <a:srcRect t="-3821" b="3821"/>
          <a:stretch/>
        </p:blipFill>
        <p:spPr>
          <a:xfrm>
            <a:off x="275163" y="4702760"/>
            <a:ext cx="2925666" cy="1948721"/>
          </a:xfrm>
          <a:prstGeom prst="rect">
            <a:avLst/>
          </a:prstGeom>
        </p:spPr>
      </p:pic>
      <p:pic>
        <p:nvPicPr>
          <p:cNvPr id="10" name="Picture 9"/>
          <p:cNvPicPr>
            <a:picLocks noChangeAspect="1"/>
          </p:cNvPicPr>
          <p:nvPr/>
        </p:nvPicPr>
        <p:blipFill rotWithShape="1">
          <a:blip r:embed="rId17" cstate="screen">
            <a:extLst>
              <a:ext uri="{28A0092B-C50C-407E-A947-70E740481C1C}">
                <a14:useLocalDpi xmlns:a14="http://schemas.microsoft.com/office/drawing/2010/main" val="0"/>
              </a:ext>
            </a:extLst>
          </a:blip>
          <a:srcRect t="-6250" b="6250"/>
          <a:stretch/>
        </p:blipFill>
        <p:spPr>
          <a:xfrm>
            <a:off x="3246824" y="1714451"/>
            <a:ext cx="2925666" cy="2194249"/>
          </a:xfrm>
          <a:prstGeom prst="rect">
            <a:avLst/>
          </a:prstGeom>
        </p:spPr>
      </p:pic>
      <p:sp>
        <p:nvSpPr>
          <p:cNvPr id="2" name="Title 1"/>
          <p:cNvSpPr>
            <a:spLocks noGrp="1"/>
          </p:cNvSpPr>
          <p:nvPr>
            <p:ph type="title"/>
          </p:nvPr>
        </p:nvSpPr>
        <p:spPr>
          <a:xfrm>
            <a:off x="275482" y="295730"/>
            <a:ext cx="11887101" cy="917445"/>
          </a:xfrm>
        </p:spPr>
        <p:txBody>
          <a:bodyPr/>
          <a:lstStyle/>
          <a:p>
            <a:r>
              <a:rPr lang="en-US" dirty="0" smtClean="0"/>
              <a:t>What are customers wanting to do?</a:t>
            </a:r>
            <a:endParaRPr lang="en-US" dirty="0"/>
          </a:p>
        </p:txBody>
      </p:sp>
      <p:sp>
        <p:nvSpPr>
          <p:cNvPr id="24" name="Rectangle 23"/>
          <p:cNvSpPr>
            <a:spLocks/>
          </p:cNvSpPr>
          <p:nvPr>
            <p:custDataLst>
              <p:tags r:id="rId1"/>
            </p:custDataLst>
          </p:nvPr>
        </p:nvSpPr>
        <p:spPr bwMode="auto">
          <a:xfrm>
            <a:off x="275163" y="3954393"/>
            <a:ext cx="2925666" cy="8228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246565" y="3954393"/>
            <a:ext cx="2925666" cy="8228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91427"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CRM alerting sales with customer scenario</a:t>
            </a:r>
          </a:p>
        </p:txBody>
      </p:sp>
      <p:sp>
        <p:nvSpPr>
          <p:cNvPr id="28" name="Rectangle 27"/>
          <p:cNvSpPr>
            <a:spLocks/>
          </p:cNvSpPr>
          <p:nvPr>
            <p:custDataLst>
              <p:tags r:id="rId3"/>
            </p:custDataLst>
          </p:nvPr>
        </p:nvSpPr>
        <p:spPr bwMode="auto">
          <a:xfrm>
            <a:off x="6217968" y="3954393"/>
            <a:ext cx="2925666" cy="8228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Data and identity protection services</a:t>
            </a:r>
          </a:p>
        </p:txBody>
      </p:sp>
      <p:sp>
        <p:nvSpPr>
          <p:cNvPr id="30" name="Rectangle 29"/>
          <p:cNvSpPr>
            <a:spLocks/>
          </p:cNvSpPr>
          <p:nvPr>
            <p:custDataLst>
              <p:tags r:id="rId4"/>
            </p:custDataLst>
          </p:nvPr>
        </p:nvSpPr>
        <p:spPr bwMode="auto">
          <a:xfrm>
            <a:off x="9189372" y="3954393"/>
            <a:ext cx="2971378" cy="822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Real-time financial sales tracking</a:t>
            </a:r>
          </a:p>
        </p:txBody>
      </p:sp>
      <p:sp>
        <p:nvSpPr>
          <p:cNvPr id="5" name="Rectangle 4"/>
          <p:cNvSpPr>
            <a:spLocks/>
          </p:cNvSpPr>
          <p:nvPr>
            <p:custDataLst>
              <p:tags r:id="rId5"/>
            </p:custDataLst>
          </p:nvPr>
        </p:nvSpPr>
        <p:spPr bwMode="auto">
          <a:xfrm>
            <a:off x="275163" y="1211612"/>
            <a:ext cx="2925666" cy="822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218098" y="1211612"/>
            <a:ext cx="2925666" cy="8228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189371" y="1211612"/>
            <a:ext cx="2971306" cy="8228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Real-time financial portfolio alerts</a:t>
            </a:r>
          </a:p>
        </p:txBody>
      </p:sp>
      <p:sp>
        <p:nvSpPr>
          <p:cNvPr id="23" name="Rectangle 22"/>
          <p:cNvSpPr>
            <a:spLocks/>
          </p:cNvSpPr>
          <p:nvPr>
            <p:custDataLst>
              <p:tags r:id="rId8"/>
            </p:custDataLst>
          </p:nvPr>
        </p:nvSpPr>
        <p:spPr bwMode="auto">
          <a:xfrm>
            <a:off x="3246824" y="1211612"/>
            <a:ext cx="2925666" cy="8228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Connected car scenario</a:t>
            </a:r>
          </a:p>
        </p:txBody>
      </p:sp>
    </p:spTree>
    <p:extLst>
      <p:ext uri="{BB962C8B-B14F-4D97-AF65-F5344CB8AC3E}">
        <p14:creationId xmlns:p14="http://schemas.microsoft.com/office/powerpoint/2010/main" val="2102829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a:spLocks noGrp="1"/>
          </p:cNvSpPr>
          <p:nvPr>
            <p:ph type="title"/>
          </p:nvPr>
        </p:nvSpPr>
        <p:spPr/>
        <p:txBody>
          <a:bodyPr/>
          <a:lstStyle/>
          <a:p>
            <a:r>
              <a:rPr lang="en-US" dirty="0" smtClean="0"/>
              <a:t>Azure </a:t>
            </a:r>
            <a:r>
              <a:rPr lang="en-US" dirty="0" err="1" smtClean="0"/>
              <a:t>IoT</a:t>
            </a:r>
            <a:r>
              <a:rPr lang="en-US" dirty="0" smtClean="0"/>
              <a:t> Reference Architecture</a:t>
            </a:r>
            <a:endParaRPr lang="en-US" dirty="0"/>
          </a:p>
        </p:txBody>
      </p:sp>
      <p:grpSp>
        <p:nvGrpSpPr>
          <p:cNvPr id="2" name="Group 1"/>
          <p:cNvGrpSpPr/>
          <p:nvPr/>
        </p:nvGrpSpPr>
        <p:grpSpPr>
          <a:xfrm>
            <a:off x="656428" y="1402658"/>
            <a:ext cx="10998730" cy="4550454"/>
            <a:chOff x="656428" y="1402658"/>
            <a:chExt cx="10998730" cy="4550454"/>
          </a:xfrm>
        </p:grpSpPr>
        <p:cxnSp>
          <p:nvCxnSpPr>
            <p:cNvPr id="104" name="Straight Arrow Connector 103"/>
            <p:cNvCxnSpPr/>
            <p:nvPr/>
          </p:nvCxnSpPr>
          <p:spPr>
            <a:xfrm flipV="1">
              <a:off x="2166829" y="3020220"/>
              <a:ext cx="1865313" cy="758"/>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sp>
          <p:nvSpPr>
            <p:cNvPr id="107" name="Oval 106"/>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8" name="Oval 10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9" name="Rectangle 108"/>
            <p:cNvSpPr/>
            <p:nvPr/>
          </p:nvSpPr>
          <p:spPr>
            <a:xfrm>
              <a:off x="4133935" y="2278062"/>
              <a:ext cx="5486400" cy="3675050"/>
            </a:xfrm>
            <a:prstGeom prst="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sp>
          <p:nvSpPr>
            <p:cNvPr id="110" name="Rectangle 109"/>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sp>
          <p:nvSpPr>
            <p:cNvPr id="111" name="Rectangle 110"/>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112" name="Rectangle 111"/>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269096" y="2858564"/>
              <a:ext cx="20" cy="248724"/>
            </a:xfrm>
            <a:prstGeom prst="straightConnector1">
              <a:avLst/>
            </a:prstGeom>
            <a:noFill/>
            <a:ln w="12700" cap="flat" cmpd="sng" algn="ctr">
              <a:solidFill>
                <a:schemeClr val="bg1">
                  <a:lumMod val="65000"/>
                </a:schemeClr>
              </a:solidFill>
              <a:prstDash val="solid"/>
              <a:miter lim="800000"/>
              <a:tailEnd type="triangle"/>
            </a:ln>
            <a:effectLst/>
          </p:spPr>
        </p:cxnSp>
        <p:cxnSp>
          <p:nvCxnSpPr>
            <p:cNvPr id="114" name="Straight Arrow Connector 113"/>
            <p:cNvCxnSpPr/>
            <p:nvPr/>
          </p:nvCxnSpPr>
          <p:spPr>
            <a:xfrm flipH="1">
              <a:off x="7883965" y="2843796"/>
              <a:ext cx="20" cy="248724"/>
            </a:xfrm>
            <a:prstGeom prst="straightConnector1">
              <a:avLst/>
            </a:prstGeom>
            <a:noFill/>
            <a:ln w="12700" cap="flat" cmpd="sng" algn="ctr">
              <a:solidFill>
                <a:schemeClr val="bg1">
                  <a:lumMod val="65000"/>
                </a:schemeClr>
              </a:solidFill>
              <a:prstDash val="solid"/>
              <a:miter lim="800000"/>
              <a:tailEnd type="triangle"/>
            </a:ln>
            <a:effectLst/>
          </p:spPr>
        </p:cxnSp>
        <p:cxnSp>
          <p:nvCxnSpPr>
            <p:cNvPr id="115" name="Straight Arrow Connector 114"/>
            <p:cNvCxnSpPr/>
            <p:nvPr/>
          </p:nvCxnSpPr>
          <p:spPr>
            <a:xfrm flipH="1">
              <a:off x="8829002" y="2858564"/>
              <a:ext cx="20" cy="248724"/>
            </a:xfrm>
            <a:prstGeom prst="straightConnector1">
              <a:avLst/>
            </a:prstGeom>
            <a:noFill/>
            <a:ln w="12700" cap="flat" cmpd="sng" algn="ctr">
              <a:solidFill>
                <a:schemeClr val="bg1">
                  <a:lumMod val="65000"/>
                </a:schemeClr>
              </a:solidFill>
              <a:prstDash val="solid"/>
              <a:miter lim="800000"/>
              <a:tailEnd type="triangle"/>
            </a:ln>
            <a:effectLst/>
          </p:spPr>
        </p:cxnSp>
        <p:sp>
          <p:nvSpPr>
            <p:cNvPr id="128" name="Oval 12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29" name="Rectangle 12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132" name="Rectangle 131"/>
            <p:cNvSpPr/>
            <p:nvPr/>
          </p:nvSpPr>
          <p:spPr>
            <a:xfrm>
              <a:off x="8220070" y="4447722"/>
              <a:ext cx="1051532" cy="776734"/>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Analytics/ Machine Learning</a:t>
              </a:r>
            </a:p>
          </p:txBody>
        </p:sp>
        <p:cxnSp>
          <p:nvCxnSpPr>
            <p:cNvPr id="135" name="Straight Arrow Connector 134"/>
            <p:cNvCxnSpPr>
              <a:endCxn id="129" idx="1"/>
            </p:cNvCxnSpPr>
            <p:nvPr/>
          </p:nvCxnSpPr>
          <p:spPr>
            <a:xfrm>
              <a:off x="4763616" y="4112535"/>
              <a:ext cx="560464" cy="0"/>
            </a:xfrm>
            <a:prstGeom prst="straightConnector1">
              <a:avLst/>
            </a:prstGeom>
            <a:noFill/>
            <a:ln w="12700" cap="flat" cmpd="sng" algn="ctr">
              <a:solidFill>
                <a:schemeClr val="bg1">
                  <a:lumMod val="65000"/>
                </a:schemeClr>
              </a:solidFill>
              <a:prstDash val="solid"/>
              <a:miter lim="800000"/>
              <a:tailEnd type="triangle"/>
            </a:ln>
            <a:effectLst/>
          </p:spPr>
        </p:cxnSp>
        <p:sp>
          <p:nvSpPr>
            <p:cNvPr id="140" name="Rectangle 139"/>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149" name="L-Shape 148"/>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121" name="Rectangle 120"/>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smtClean="0">
                  <a:solidFill>
                    <a:prstClr val="black"/>
                  </a:solidFill>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39" name="Rectangle 38"/>
            <p:cNvSpPr/>
            <p:nvPr/>
          </p:nvSpPr>
          <p:spPr>
            <a:xfrm>
              <a:off x="5324080" y="4447722"/>
              <a:ext cx="858266" cy="776734"/>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Storage</a:t>
              </a:r>
            </a:p>
          </p:txBody>
        </p:sp>
        <p:cxnSp>
          <p:nvCxnSpPr>
            <p:cNvPr id="7" name="Straight Arrow Connector 6"/>
            <p:cNvCxnSpPr/>
            <p:nvPr/>
          </p:nvCxnSpPr>
          <p:spPr>
            <a:xfrm flipH="1">
              <a:off x="6182348" y="4962264"/>
              <a:ext cx="2049155" cy="0"/>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829001" y="3717354"/>
              <a:ext cx="0" cy="302499"/>
            </a:xfrm>
            <a:prstGeom prst="straightConnector1">
              <a:avLst/>
            </a:prstGeom>
            <a:noFill/>
            <a:ln w="12700" cap="flat" cmpd="sng" algn="ctr">
              <a:solidFill>
                <a:schemeClr val="bg1">
                  <a:lumMod val="65000"/>
                </a:schemeClr>
              </a:solidFill>
              <a:prstDash val="solid"/>
              <a:miter lim="800000"/>
              <a:tailEnd type="triangle"/>
            </a:ln>
            <a:effectLst/>
          </p:spPr>
        </p:cxnSp>
        <p:sp>
          <p:nvSpPr>
            <p:cNvPr id="57" name="TextBox 56"/>
            <p:cNvSpPr txBox="1"/>
            <p:nvPr/>
          </p:nvSpPr>
          <p:spPr>
            <a:xfrm>
              <a:off x="715465" y="2497484"/>
              <a:ext cx="1493468" cy="966933"/>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IP capable devices</a:t>
              </a:r>
              <a:br>
                <a:rPr lang="en-US" sz="1399" dirty="0"/>
              </a:br>
              <a:endParaRPr lang="en-US" sz="1199" dirty="0"/>
            </a:p>
          </p:txBody>
        </p:sp>
        <p:sp>
          <p:nvSpPr>
            <p:cNvPr id="59" name="TextBox 58"/>
            <p:cNvSpPr txBox="1"/>
            <p:nvPr/>
          </p:nvSpPr>
          <p:spPr>
            <a:xfrm>
              <a:off x="715465" y="3797704"/>
              <a:ext cx="1493468" cy="888396"/>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Existing IoT devices</a:t>
              </a:r>
            </a:p>
            <a:p>
              <a:pPr algn="l"/>
              <a:endParaRPr lang="en-US" sz="1197" dirty="0"/>
            </a:p>
          </p:txBody>
        </p:sp>
        <p:sp>
          <p:nvSpPr>
            <p:cNvPr id="60" name="TextBox 59"/>
            <p:cNvSpPr txBox="1"/>
            <p:nvPr/>
          </p:nvSpPr>
          <p:spPr>
            <a:xfrm>
              <a:off x="715465" y="5019386"/>
              <a:ext cx="1493468" cy="797349"/>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Low power devices </a:t>
              </a:r>
            </a:p>
          </p:txBody>
        </p:sp>
        <p:sp>
          <p:nvSpPr>
            <p:cNvPr id="61" name="Rectangle 60"/>
            <p:cNvSpPr/>
            <p:nvPr/>
          </p:nvSpPr>
          <p:spPr bwMode="auto">
            <a:xfrm>
              <a:off x="10097557" y="1402662"/>
              <a:ext cx="1557601"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62" name="Rectangle 61"/>
            <p:cNvSpPr/>
            <p:nvPr/>
          </p:nvSpPr>
          <p:spPr bwMode="auto">
            <a:xfrm>
              <a:off x="4128138" y="1402658"/>
              <a:ext cx="5486400" cy="732620"/>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64" name="Rectangle 63"/>
            <p:cNvSpPr/>
            <p:nvPr/>
          </p:nvSpPr>
          <p:spPr bwMode="auto">
            <a:xfrm>
              <a:off x="2421491" y="1402662"/>
              <a:ext cx="1449767"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65" name="Rectangle 64"/>
            <p:cNvSpPr/>
            <p:nvPr/>
          </p:nvSpPr>
          <p:spPr bwMode="auto">
            <a:xfrm>
              <a:off x="656428" y="1402662"/>
              <a:ext cx="1544171"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25" name="Elbow Connector 24"/>
            <p:cNvCxnSpPr>
              <a:stCxn id="129" idx="2"/>
            </p:cNvCxnSpPr>
            <p:nvPr/>
          </p:nvCxnSpPr>
          <p:spPr>
            <a:xfrm rot="5400000">
              <a:off x="6552013" y="3929137"/>
              <a:ext cx="406700" cy="1146032"/>
            </a:xfrm>
            <a:prstGeom prst="bentConnector2">
              <a:avLst/>
            </a:prstGeom>
            <a:ln w="12700">
              <a:solidFill>
                <a:srgbClr val="33A4C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31919" y="4224752"/>
              <a:ext cx="448105" cy="1516"/>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cxnSp>
          <p:nvCxnSpPr>
            <p:cNvPr id="58" name="Elbow Connector 57"/>
            <p:cNvCxnSpPr/>
            <p:nvPr/>
          </p:nvCxnSpPr>
          <p:spPr>
            <a:xfrm>
              <a:off x="7328379" y="4298803"/>
              <a:ext cx="903124" cy="406701"/>
            </a:xfrm>
            <a:prstGeom prst="bentConnector3">
              <a:avLst>
                <a:gd name="adj1" fmla="val 28"/>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smtClean="0">
                  <a:solidFill>
                    <a:srgbClr val="FFFFFF"/>
                  </a:solidFill>
                  <a:cs typeface="Arial" panose="020B0604020202020204" pitchFamily="34" charset="0"/>
                </a:rPr>
                <a:t>Cloud Gate-way</a:t>
              </a:r>
              <a:endParaRPr lang="en-US" sz="1399" kern="0" dirty="0">
                <a:solidFill>
                  <a:srgbClr val="FFFFFF"/>
                </a:solidFill>
                <a:cs typeface="Arial" panose="020B0604020202020204" pitchFamily="34" charset="0"/>
              </a:endParaRPr>
            </a:p>
          </p:txBody>
        </p:sp>
        <p:sp>
          <p:nvSpPr>
            <p:cNvPr id="48" name="Rectangle 47"/>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smtClean="0">
                  <a:solidFill>
                    <a:prstClr val="white"/>
                  </a:solidFill>
                  <a:cs typeface="Arial" panose="020B0604020202020204" pitchFamily="34" charset="0"/>
                </a:rPr>
                <a:t>Agent</a:t>
              </a:r>
              <a:br>
                <a:rPr lang="en-US" sz="1399" kern="0" dirty="0" smtClean="0">
                  <a:solidFill>
                    <a:prstClr val="white"/>
                  </a:solidFill>
                  <a:cs typeface="Arial" panose="020B0604020202020204" pitchFamily="34" charset="0"/>
                </a:rPr>
              </a:br>
              <a:r>
                <a:rPr lang="en-US" sz="1399" kern="0" dirty="0" smtClean="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14" name="Elbow Connector 13"/>
            <p:cNvCxnSpPr>
              <a:endCxn id="121" idx="1"/>
            </p:cNvCxnSpPr>
            <p:nvPr/>
          </p:nvCxnSpPr>
          <p:spPr>
            <a:xfrm flipV="1">
              <a:off x="2208933" y="4771848"/>
              <a:ext cx="323322" cy="646212"/>
            </a:xfrm>
            <a:prstGeom prst="bentConnector3">
              <a:avLst>
                <a:gd name="adj1" fmla="val 50000"/>
              </a:avLst>
            </a:prstGeom>
            <a:ln w="12700">
              <a:solidFill>
                <a:srgbClr val="8E96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121" idx="1"/>
            </p:cNvCxnSpPr>
            <p:nvPr/>
          </p:nvCxnSpPr>
          <p:spPr>
            <a:xfrm>
              <a:off x="2208933" y="4241902"/>
              <a:ext cx="323322" cy="529946"/>
            </a:xfrm>
            <a:prstGeom prst="bentConnector3">
              <a:avLst>
                <a:gd name="adj1" fmla="val 50000"/>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09309" y="4773900"/>
              <a:ext cx="316895" cy="0"/>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cxnSp>
          <p:nvCxnSpPr>
            <p:cNvPr id="67" name="Straight Arrow Connector 66"/>
            <p:cNvCxnSpPr/>
            <p:nvPr/>
          </p:nvCxnSpPr>
          <p:spPr>
            <a:xfrm flipV="1">
              <a:off x="2166829" y="4057790"/>
              <a:ext cx="1865313" cy="758"/>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sp>
          <p:nvSpPr>
            <p:cNvPr id="70" name="Rectangle 69"/>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smtClean="0">
                  <a:solidFill>
                    <a:prstClr val="white"/>
                  </a:solidFill>
                  <a:cs typeface="Arial" panose="020B0604020202020204" pitchFamily="34" charset="0"/>
                </a:rPr>
                <a:t>Agent</a:t>
              </a:r>
              <a:br>
                <a:rPr lang="en-US" sz="1399" kern="0" dirty="0" smtClean="0">
                  <a:solidFill>
                    <a:prstClr val="white"/>
                  </a:solidFill>
                  <a:cs typeface="Arial" panose="020B0604020202020204" pitchFamily="34" charset="0"/>
                </a:rPr>
              </a:br>
              <a:r>
                <a:rPr lang="en-US" sz="1399" kern="0" dirty="0" smtClean="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42" name="Rectangle 41"/>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43" name="Straight Arrow Connector 42"/>
            <p:cNvCxnSpPr/>
            <p:nvPr/>
          </p:nvCxnSpPr>
          <p:spPr>
            <a:xfrm>
              <a:off x="7328379" y="4298803"/>
              <a:ext cx="0" cy="1129369"/>
            </a:xfrm>
            <a:prstGeom prst="straightConnector1">
              <a:avLst/>
            </a:prstGeom>
            <a:ln w="127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2" idx="1"/>
            </p:cNvCxnSpPr>
            <p:nvPr/>
          </p:nvCxnSpPr>
          <p:spPr>
            <a:xfrm flipH="1" flipV="1">
              <a:off x="5088499" y="5612476"/>
              <a:ext cx="754535" cy="1966"/>
            </a:xfrm>
            <a:prstGeom prst="straightConnector1">
              <a:avLst/>
            </a:prstGeom>
            <a:ln w="127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smtClean="0">
                  <a:solidFill>
                    <a:prstClr val="white"/>
                  </a:solidFill>
                  <a:cs typeface="Arial" panose="020B0604020202020204" pitchFamily="34" charset="0"/>
                </a:rPr>
                <a:t>Agent</a:t>
              </a:r>
              <a:br>
                <a:rPr lang="en-US" sz="1399" kern="0" dirty="0" smtClean="0">
                  <a:solidFill>
                    <a:prstClr val="white"/>
                  </a:solidFill>
                  <a:cs typeface="Arial" panose="020B0604020202020204" pitchFamily="34" charset="0"/>
                </a:rPr>
              </a:br>
              <a:r>
                <a:rPr lang="en-US" sz="1399" kern="0" dirty="0" smtClean="0">
                  <a:solidFill>
                    <a:prstClr val="white"/>
                  </a:solidFill>
                  <a:cs typeface="Arial" panose="020B0604020202020204" pitchFamily="34" charset="0"/>
                </a:rPr>
                <a:t>Libs</a:t>
              </a:r>
              <a:endParaRPr lang="en-US" sz="1399" kern="0" dirty="0">
                <a:solidFill>
                  <a:prstClr val="white"/>
                </a:solidFill>
                <a:cs typeface="Arial" panose="020B0604020202020204" pitchFamily="34" charset="0"/>
              </a:endParaRPr>
            </a:p>
          </p:txBody>
        </p:sp>
      </p:grpSp>
    </p:spTree>
    <p:extLst>
      <p:ext uri="{BB962C8B-B14F-4D97-AF65-F5344CB8AC3E}">
        <p14:creationId xmlns:p14="http://schemas.microsoft.com/office/powerpoint/2010/main" val="6735539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617" y="983019"/>
            <a:ext cx="9196439" cy="54499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843" rtlCol="0" anchor="ctr"/>
          <a:lstStyle/>
          <a:p>
            <a:pPr algn="ctr" defTabSz="932563">
              <a:lnSpc>
                <a:spcPct val="80000"/>
              </a:lnSpc>
            </a:pPr>
            <a:endParaRPr lang="en-US" sz="4399" spc="-150">
              <a:solidFill>
                <a:srgbClr val="FFFFFF"/>
              </a:solidFill>
              <a:latin typeface="Segoe UI Light"/>
            </a:endParaRPr>
          </a:p>
        </p:txBody>
      </p:sp>
      <p:cxnSp>
        <p:nvCxnSpPr>
          <p:cNvPr id="227" name="2 fg"/>
          <p:cNvCxnSpPr/>
          <p:nvPr/>
        </p:nvCxnSpPr>
        <p:spPr>
          <a:xfrm>
            <a:off x="1006897"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234196" y="5125671"/>
            <a:ext cx="1451049"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3  Arrow"/>
          <p:cNvCxnSpPr/>
          <p:nvPr/>
        </p:nvCxnSpPr>
        <p:spPr>
          <a:xfrm>
            <a:off x="1059578" y="3968808"/>
            <a:ext cx="117461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96009" y="2669110"/>
            <a:ext cx="2625667" cy="649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68151" y="4367393"/>
            <a:ext cx="837204" cy="1607664"/>
            <a:chOff x="1547306" y="4378852"/>
            <a:chExt cx="837323" cy="1607892"/>
          </a:xfrm>
        </p:grpSpPr>
        <p:sp>
          <p:nvSpPr>
            <p:cNvPr id="15" name="Rectangle 14"/>
            <p:cNvSpPr/>
            <p:nvPr/>
          </p:nvSpPr>
          <p:spPr bwMode="auto">
            <a:xfrm>
              <a:off x="1547306" y="4378852"/>
              <a:ext cx="837323" cy="160789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93294" y="4510589"/>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grpSp>
      <p:cxnSp>
        <p:nvCxnSpPr>
          <p:cNvPr id="202" name="3  Arrow"/>
          <p:cNvCxnSpPr/>
          <p:nvPr/>
        </p:nvCxnSpPr>
        <p:spPr>
          <a:xfrm>
            <a:off x="3442455" y="3965374"/>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3 Arrow"/>
          <p:cNvCxnSpPr/>
          <p:nvPr/>
        </p:nvCxnSpPr>
        <p:spPr>
          <a:xfrm>
            <a:off x="2147962" y="4538047"/>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882" y="1768402"/>
            <a:ext cx="1004554" cy="43319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8149" y="6100363"/>
            <a:ext cx="3583417"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Device </a:t>
            </a:r>
          </a:p>
          <a:p>
            <a:r>
              <a:rPr lang="en-US" sz="1599" dirty="0">
                <a:solidFill>
                  <a:srgbClr val="FFFFFF"/>
                </a:solidFill>
              </a:rPr>
              <a:t>Connectivity &amp; Management</a:t>
            </a:r>
          </a:p>
        </p:txBody>
      </p:sp>
      <p:sp>
        <p:nvSpPr>
          <p:cNvPr id="56" name="3"/>
          <p:cNvSpPr txBox="1"/>
          <p:nvPr/>
        </p:nvSpPr>
        <p:spPr>
          <a:xfrm>
            <a:off x="5450532" y="6100363"/>
            <a:ext cx="3705835"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p>
            <a:pPr defTabSz="932418"/>
            <a:r>
              <a:rPr lang="en-US" sz="1599" dirty="0">
                <a:solidFill>
                  <a:srgbClr val="FFFFFF"/>
                </a:solidFill>
              </a:rPr>
              <a:t>Analytics &amp; </a:t>
            </a:r>
          </a:p>
          <a:p>
            <a:pPr defTabSz="932418"/>
            <a:r>
              <a:rPr lang="en-US" sz="1599" dirty="0">
                <a:solidFill>
                  <a:srgbClr val="FFFFFF"/>
                </a:solidFill>
              </a:rPr>
              <a:t>Operationalized Insights</a:t>
            </a:r>
          </a:p>
        </p:txBody>
      </p:sp>
      <p:sp>
        <p:nvSpPr>
          <p:cNvPr id="58" name="7 Presentation"/>
          <p:cNvSpPr txBox="1"/>
          <p:nvPr/>
        </p:nvSpPr>
        <p:spPr>
          <a:xfrm>
            <a:off x="9714988" y="6100363"/>
            <a:ext cx="2179059"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Presentation &amp; </a:t>
            </a:r>
          </a:p>
          <a:p>
            <a:r>
              <a:rPr lang="en-US" sz="1599" dirty="0">
                <a:solidFill>
                  <a:srgbClr val="FFFFFF"/>
                </a:solidFill>
              </a:rPr>
              <a:t>Business Connectivity</a:t>
            </a:r>
          </a:p>
        </p:txBody>
      </p:sp>
      <p:sp>
        <p:nvSpPr>
          <p:cNvPr id="5" name="Title 4"/>
          <p:cNvSpPr>
            <a:spLocks noGrp="1"/>
          </p:cNvSpPr>
          <p:nvPr>
            <p:ph type="title"/>
          </p:nvPr>
        </p:nvSpPr>
        <p:spPr>
          <a:xfrm>
            <a:off x="275482" y="295730"/>
            <a:ext cx="11887878" cy="917444"/>
          </a:xfrm>
        </p:spPr>
        <p:txBody>
          <a:bodyPr/>
          <a:lstStyle/>
          <a:p>
            <a:pPr lvl="0"/>
            <a:r>
              <a:rPr lang="en-US" dirty="0" err="1">
                <a:gradFill>
                  <a:gsLst>
                    <a:gs pos="1250">
                      <a:srgbClr val="404040"/>
                    </a:gs>
                    <a:gs pos="100000">
                      <a:srgbClr val="404040"/>
                    </a:gs>
                  </a:gsLst>
                  <a:lin ang="5400000" scaled="0"/>
                </a:gradFill>
              </a:rPr>
              <a:t>IoT</a:t>
            </a:r>
            <a:r>
              <a:rPr lang="en-US" dirty="0">
                <a:gradFill>
                  <a:gsLst>
                    <a:gs pos="1250">
                      <a:srgbClr val="404040"/>
                    </a:gs>
                    <a:gs pos="100000">
                      <a:srgbClr val="404040"/>
                    </a:gs>
                  </a:gsLst>
                  <a:lin ang="5400000" scaled="0"/>
                </a:gradFill>
              </a:rPr>
              <a:t> Device &amp; Cloud </a:t>
            </a:r>
            <a:r>
              <a:rPr lang="en-US" dirty="0" smtClean="0">
                <a:gradFill>
                  <a:gsLst>
                    <a:gs pos="1250">
                      <a:srgbClr val="404040"/>
                    </a:gs>
                    <a:gs pos="100000">
                      <a:srgbClr val="404040"/>
                    </a:gs>
                  </a:gsLst>
                  <a:lin ang="5400000" scaled="0"/>
                </a:gradFill>
              </a:rPr>
              <a:t>Patterns</a:t>
            </a:r>
            <a:endParaRPr lang="en-US" dirty="0"/>
          </a:p>
        </p:txBody>
      </p:sp>
      <p:cxnSp>
        <p:nvCxnSpPr>
          <p:cNvPr id="237" name="Straight Arrow Connector 236"/>
          <p:cNvCxnSpPr/>
          <p:nvPr/>
        </p:nvCxnSpPr>
        <p:spPr>
          <a:xfrm>
            <a:off x="4951566" y="5125671"/>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566" y="3834858"/>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566" y="2620399"/>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253741"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253741" y="3968808"/>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253741" y="2620399"/>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65816" y="2043284"/>
            <a:ext cx="922001" cy="3991019"/>
            <a:chOff x="225936" y="1995490"/>
            <a:chExt cx="922132"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2" name="TextBox 231"/>
            <p:cNvSpPr txBox="1"/>
            <p:nvPr/>
          </p:nvSpPr>
          <p:spPr>
            <a:xfrm rot="16200000">
              <a:off x="-1511456" y="3732882"/>
              <a:ext cx="3976839" cy="502056"/>
            </a:xfrm>
            <a:prstGeom prst="rect">
              <a:avLst/>
            </a:prstGeom>
            <a:noFill/>
            <a:ln>
              <a:noFill/>
              <a:headEnd type="none" w="med" len="med"/>
              <a:tailEnd type="none" w="med" len="med"/>
            </a:ln>
          </p:spPr>
          <p:txBody>
            <a:bodyPr wrap="square" lIns="0" tIns="0" rIns="0" bIns="0" rtlCol="0">
              <a:spAutoFit/>
            </a:bodyPr>
            <a:lstStyle/>
            <a:p>
              <a:pPr algn="ctr" defTabSz="932205"/>
              <a:r>
                <a:rPr lang="en-US" sz="1599" spc="-38" dirty="0">
                  <a:solidFill>
                    <a:prstClr val="black"/>
                  </a:solidFill>
                  <a:ea typeface="Segoe UI" pitchFamily="34" charset="0"/>
                  <a:cs typeface="Segoe UI" pitchFamily="34" charset="0"/>
                </a:rPr>
                <a:t>Devices</a:t>
              </a:r>
            </a:p>
            <a:p>
              <a:pPr algn="ctr" defTabSz="932205"/>
              <a:r>
                <a:rPr lang="en-US" sz="1599" spc="-38" dirty="0">
                  <a:solidFill>
                    <a:prstClr val="black"/>
                  </a:solidFill>
                  <a:ea typeface="Segoe UI" pitchFamily="34" charset="0"/>
                  <a:cs typeface="Segoe UI" pitchFamily="34" charset="0"/>
                </a:rPr>
                <a:t>RTOS, Linux, Android, iOS, Windows</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505642" y="3137933"/>
            <a:ext cx="906423" cy="1610140"/>
            <a:chOff x="2505115" y="3137883"/>
            <a:chExt cx="906552" cy="1610368"/>
          </a:xfrm>
        </p:grpSpPr>
        <p:sp>
          <p:nvSpPr>
            <p:cNvPr id="17" name="Rectangle 16"/>
            <p:cNvSpPr/>
            <p:nvPr/>
          </p:nvSpPr>
          <p:spPr bwMode="auto">
            <a:xfrm>
              <a:off x="2505115" y="3137883"/>
              <a:ext cx="906552" cy="161036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6" name="Rectangle 30"/>
            <p:cNvSpPr>
              <a:spLocks noChangeArrowheads="1"/>
            </p:cNvSpPr>
            <p:nvPr/>
          </p:nvSpPr>
          <p:spPr bwMode="auto">
            <a:xfrm>
              <a:off x="2647563" y="3238298"/>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7" name="Rectangle 31"/>
            <p:cNvSpPr>
              <a:spLocks noChangeArrowheads="1"/>
            </p:cNvSpPr>
            <p:nvPr/>
          </p:nvSpPr>
          <p:spPr bwMode="auto">
            <a:xfrm>
              <a:off x="2647563" y="3371097"/>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8" name="Rectangle 32"/>
            <p:cNvSpPr>
              <a:spLocks noChangeArrowheads="1"/>
            </p:cNvSpPr>
            <p:nvPr/>
          </p:nvSpPr>
          <p:spPr bwMode="auto">
            <a:xfrm>
              <a:off x="2647563" y="3498816"/>
              <a:ext cx="170000" cy="8889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9" name="Rectangle 33"/>
            <p:cNvSpPr>
              <a:spLocks noChangeArrowheads="1"/>
            </p:cNvSpPr>
            <p:nvPr/>
          </p:nvSpPr>
          <p:spPr bwMode="auto">
            <a:xfrm>
              <a:off x="2647563" y="3634155"/>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1" name="Rectangle 35"/>
            <p:cNvSpPr>
              <a:spLocks noChangeArrowheads="1"/>
            </p:cNvSpPr>
            <p:nvPr/>
          </p:nvSpPr>
          <p:spPr bwMode="auto">
            <a:xfrm>
              <a:off x="3129900" y="3715431"/>
              <a:ext cx="168521" cy="86356"/>
            </a:xfrm>
            <a:prstGeom prst="rect">
              <a:avLst/>
            </a:prstGeom>
            <a:solidFill>
              <a:schemeClr val="accent6"/>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4" name="Rectangle 38"/>
            <p:cNvSpPr>
              <a:spLocks noChangeArrowheads="1"/>
            </p:cNvSpPr>
            <p:nvPr/>
          </p:nvSpPr>
          <p:spPr bwMode="auto">
            <a:xfrm>
              <a:off x="2650843" y="3761874"/>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5" name="Rectangle 39"/>
            <p:cNvSpPr>
              <a:spLocks noChangeArrowheads="1"/>
            </p:cNvSpPr>
            <p:nvPr/>
          </p:nvSpPr>
          <p:spPr bwMode="auto">
            <a:xfrm>
              <a:off x="2650843" y="3894673"/>
              <a:ext cx="170000" cy="8127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6" name="Rectangle 40"/>
            <p:cNvSpPr>
              <a:spLocks noChangeArrowheads="1"/>
            </p:cNvSpPr>
            <p:nvPr/>
          </p:nvSpPr>
          <p:spPr bwMode="auto">
            <a:xfrm>
              <a:off x="2650843" y="4022392"/>
              <a:ext cx="170000" cy="8889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8" name="Rectangle 42"/>
            <p:cNvSpPr>
              <a:spLocks noChangeArrowheads="1"/>
            </p:cNvSpPr>
            <p:nvPr/>
          </p:nvSpPr>
          <p:spPr bwMode="auto">
            <a:xfrm>
              <a:off x="2650843" y="4157730"/>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cxnSp>
          <p:nvCxnSpPr>
            <p:cNvPr id="3" name="Elbow Connector 2"/>
            <p:cNvCxnSpPr>
              <a:stCxn id="166" idx="3"/>
              <a:endCxn id="171" idx="1"/>
            </p:cNvCxnSpPr>
            <p:nvPr/>
          </p:nvCxnSpPr>
          <p:spPr>
            <a:xfrm>
              <a:off x="2817563" y="3281476"/>
              <a:ext cx="312337" cy="47713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67" idx="3"/>
              <a:endCxn id="171" idx="1"/>
            </p:cNvCxnSpPr>
            <p:nvPr/>
          </p:nvCxnSpPr>
          <p:spPr>
            <a:xfrm>
              <a:off x="2817563" y="3411735"/>
              <a:ext cx="312337" cy="346874"/>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17563" y="3543264"/>
              <a:ext cx="312337" cy="215345"/>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a:off x="2817563" y="3674793"/>
              <a:ext cx="312337" cy="83816"/>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20843" y="3758609"/>
              <a:ext cx="309057" cy="4644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Elbow Connector 262"/>
            <p:cNvCxnSpPr>
              <a:stCxn id="175" idx="3"/>
              <a:endCxn id="171" idx="1"/>
            </p:cNvCxnSpPr>
            <p:nvPr/>
          </p:nvCxnSpPr>
          <p:spPr>
            <a:xfrm flipV="1">
              <a:off x="2820843" y="3758609"/>
              <a:ext cx="309057" cy="176702"/>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Elbow Connector 263"/>
            <p:cNvCxnSpPr>
              <a:stCxn id="176" idx="3"/>
              <a:endCxn id="171" idx="1"/>
            </p:cNvCxnSpPr>
            <p:nvPr/>
          </p:nvCxnSpPr>
          <p:spPr>
            <a:xfrm flipV="1">
              <a:off x="2820843" y="3758609"/>
              <a:ext cx="309057" cy="30823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Elbow Connector 264"/>
            <p:cNvCxnSpPr>
              <a:stCxn id="178" idx="3"/>
              <a:endCxn id="171" idx="1"/>
            </p:cNvCxnSpPr>
            <p:nvPr/>
          </p:nvCxnSpPr>
          <p:spPr>
            <a:xfrm flipV="1">
              <a:off x="2820843" y="3758609"/>
              <a:ext cx="309057" cy="439759"/>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532" y="2008456"/>
            <a:ext cx="3671587" cy="1204128"/>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Batch Analytics &amp; Visualizations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sp>
          <p:nvSpPr>
            <p:cNvPr id="177" name="Freeform 8"/>
            <p:cNvSpPr>
              <a:spLocks noChangeAspect="1" noEditPoints="1"/>
            </p:cNvSpPr>
            <p:nvPr/>
          </p:nvSpPr>
          <p:spPr bwMode="black">
            <a:xfrm>
              <a:off x="8067136" y="2090390"/>
              <a:ext cx="914717" cy="110505"/>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531" y="3328764"/>
            <a:ext cx="3671587" cy="1276965"/>
            <a:chOff x="5450422" y="3278735"/>
            <a:chExt cx="3672108" cy="1184582"/>
          </a:xfrm>
        </p:grpSpPr>
        <p:sp>
          <p:nvSpPr>
            <p:cNvPr id="19" name="Rectangle 18"/>
            <p:cNvSpPr/>
            <p:nvPr/>
          </p:nvSpPr>
          <p:spPr bwMode="auto">
            <a:xfrm rot="16200000">
              <a:off x="6709892" y="2019265"/>
              <a:ext cx="1153168"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Analytics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7963210" y="3324654"/>
              <a:ext cx="1042019" cy="540305"/>
            </a:xfrm>
            <a:prstGeom prst="rect">
              <a:avLst/>
            </a:prstGeom>
          </p:spPr>
        </p:pic>
        <p:grpSp>
          <p:nvGrpSpPr>
            <p:cNvPr id="79" name="Group 78"/>
            <p:cNvGrpSpPr/>
            <p:nvPr/>
          </p:nvGrpSpPr>
          <p:grpSpPr>
            <a:xfrm>
              <a:off x="8601182" y="3812277"/>
              <a:ext cx="425518" cy="422851"/>
              <a:chOff x="6882061" y="2573591"/>
              <a:chExt cx="1926976" cy="1914896"/>
            </a:xfrm>
          </p:grpSpPr>
          <p:grpSp>
            <p:nvGrpSpPr>
              <p:cNvPr id="74" name="Group 73"/>
              <p:cNvGrpSpPr/>
              <p:nvPr/>
            </p:nvGrpSpPr>
            <p:grpSpPr>
              <a:xfrm>
                <a:off x="6882061" y="2573591"/>
                <a:ext cx="1926976" cy="1914896"/>
                <a:chOff x="7536568" y="3223995"/>
                <a:chExt cx="617962" cy="614088"/>
              </a:xfrm>
            </p:grpSpPr>
            <p:sp>
              <p:nvSpPr>
                <p:cNvPr id="293" name="Freeform 292"/>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4" name="Freeform 293"/>
              <p:cNvSpPr/>
              <p:nvPr/>
            </p:nvSpPr>
            <p:spPr bwMode="auto">
              <a:xfrm>
                <a:off x="8063679" y="2643450"/>
                <a:ext cx="556651" cy="777606"/>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nvGrpSpPr>
            <p:cNvPr id="91" name="Group 90"/>
            <p:cNvGrpSpPr/>
            <p:nvPr/>
          </p:nvGrpSpPr>
          <p:grpSpPr>
            <a:xfrm>
              <a:off x="7945344" y="3852488"/>
              <a:ext cx="490880" cy="404121"/>
              <a:chOff x="7197224" y="3471815"/>
              <a:chExt cx="577668" cy="475570"/>
            </a:xfrm>
          </p:grpSpPr>
          <p:sp>
            <p:nvSpPr>
              <p:cNvPr id="299" name="Freeform 298"/>
              <p:cNvSpPr>
                <a:spLocks noEditPoints="1"/>
              </p:cNvSpPr>
              <p:nvPr/>
            </p:nvSpPr>
            <p:spPr bwMode="auto">
              <a:xfrm>
                <a:off x="7301565" y="3471815"/>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34289" bIns="34289" numCol="1" spcCol="0" rtlCol="0" fromWordArt="0" anchor="b" anchorCtr="0" forceAA="0" compatLnSpc="1">
                <a:prstTxWarp prst="textNoShape">
                  <a:avLst/>
                </a:prstTxWarp>
                <a:noAutofit/>
              </a:bodyPr>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252191" y="3571497"/>
                <a:ext cx="370062" cy="273597"/>
                <a:chOff x="7527471" y="3565095"/>
                <a:chExt cx="1335417" cy="987311"/>
              </a:xfrm>
              <a:solidFill>
                <a:schemeClr val="bg1"/>
              </a:solidFill>
            </p:grpSpPr>
            <p:sp>
              <p:nvSpPr>
                <p:cNvPr id="87" name="Oval 86"/>
                <p:cNvSpPr/>
                <p:nvPr/>
              </p:nvSpPr>
              <p:spPr bwMode="auto">
                <a:xfrm>
                  <a:off x="8105550" y="3671802"/>
                  <a:ext cx="757338" cy="75733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7715621" y="3565095"/>
                  <a:ext cx="971389" cy="5749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87"/>
                <p:cNvSpPr/>
                <p:nvPr/>
              </p:nvSpPr>
              <p:spPr bwMode="auto">
                <a:xfrm>
                  <a:off x="7527471" y="3804557"/>
                  <a:ext cx="819695" cy="747849"/>
                </a:xfrm>
                <a:custGeom>
                  <a:avLst/>
                  <a:gdLst>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695" h="747849">
                      <a:moveTo>
                        <a:pt x="715192" y="512717"/>
                      </a:moveTo>
                      <a:lnTo>
                        <a:pt x="623752" y="529046"/>
                      </a:lnTo>
                      <a:cubicBezTo>
                        <a:pt x="525780" y="641169"/>
                        <a:pt x="440872" y="704306"/>
                        <a:pt x="300446" y="747849"/>
                      </a:cubicBezTo>
                      <a:lnTo>
                        <a:pt x="0" y="489857"/>
                      </a:lnTo>
                      <a:lnTo>
                        <a:pt x="231866" y="0"/>
                      </a:lnTo>
                      <a:lnTo>
                        <a:pt x="819695" y="418012"/>
                      </a:lnTo>
                      <a:lnTo>
                        <a:pt x="715192" y="51271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248195"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7" name="Freeform 296"/>
              <p:cNvSpPr/>
              <p:nvPr/>
            </p:nvSpPr>
            <p:spPr bwMode="auto">
              <a:xfrm>
                <a:off x="7218820" y="3678239"/>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8" name="Freeform 297"/>
              <p:cNvSpPr/>
              <p:nvPr/>
            </p:nvSpPr>
            <p:spPr bwMode="auto">
              <a:xfrm>
                <a:off x="7197224" y="3738653"/>
                <a:ext cx="307518"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grpSp>
      <p:grpSp>
        <p:nvGrpSpPr>
          <p:cNvPr id="337" name="8"/>
          <p:cNvGrpSpPr/>
          <p:nvPr/>
        </p:nvGrpSpPr>
        <p:grpSpPr>
          <a:xfrm>
            <a:off x="9714987" y="2010116"/>
            <a:ext cx="2185272" cy="3976275"/>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Presentation &amp; Business Connections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Websites, Mobile Services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13611" y="4624635"/>
              <a:ext cx="877737" cy="275153"/>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224" name="Freeform 13"/>
            <p:cNvSpPr>
              <a:spLocks noChangeAspect="1" noEditPoints="1"/>
            </p:cNvSpPr>
            <p:nvPr/>
          </p:nvSpPr>
          <p:spPr bwMode="black">
            <a:xfrm>
              <a:off x="11090587" y="4605886"/>
              <a:ext cx="673876" cy="489318"/>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351091" y="5004261"/>
              <a:ext cx="493955" cy="493955"/>
            </a:xfrm>
            <a:prstGeom prst="rect">
              <a:avLst/>
            </a:prstGeom>
          </p:spPr>
        </p:pic>
        <p:grpSp>
          <p:nvGrpSpPr>
            <p:cNvPr id="301" name="Group 57"/>
            <p:cNvGrpSpPr>
              <a:grpSpLocks noChangeAspect="1"/>
            </p:cNvGrpSpPr>
            <p:nvPr/>
          </p:nvGrpSpPr>
          <p:grpSpPr bwMode="auto">
            <a:xfrm>
              <a:off x="9926638" y="3368675"/>
              <a:ext cx="774700" cy="796925"/>
              <a:chOff x="6253" y="2122"/>
              <a:chExt cx="488" cy="502"/>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grpSp>
        <p:nvGrpSpPr>
          <p:cNvPr id="336" name="6 Hot Path Business Logic"/>
          <p:cNvGrpSpPr/>
          <p:nvPr/>
        </p:nvGrpSpPr>
        <p:grpSpPr>
          <a:xfrm>
            <a:off x="5450531" y="4672055"/>
            <a:ext cx="3671587" cy="1322855"/>
            <a:chOff x="5450422" y="4485437"/>
            <a:chExt cx="3672108" cy="1201144"/>
          </a:xfrm>
        </p:grpSpPr>
        <p:sp>
          <p:nvSpPr>
            <p:cNvPr id="21" name="Rectangle 20"/>
            <p:cNvSpPr/>
            <p:nvPr/>
          </p:nvSpPr>
          <p:spPr bwMode="auto">
            <a:xfrm rot="16200000">
              <a:off x="6685904" y="3249955"/>
              <a:ext cx="1201144"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Business Logic</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0172" y="4618622"/>
              <a:ext cx="1042019" cy="540305"/>
            </a:xfrm>
            <a:prstGeom prst="rect">
              <a:avLst/>
            </a:prstGeom>
          </p:spPr>
        </p:pic>
      </p:grpSp>
      <p:grpSp>
        <p:nvGrpSpPr>
          <p:cNvPr id="159" name="2 Cloud Gateway"/>
          <p:cNvGrpSpPr/>
          <p:nvPr/>
        </p:nvGrpSpPr>
        <p:grpSpPr>
          <a:xfrm>
            <a:off x="3791829" y="2018637"/>
            <a:ext cx="1150505" cy="3976275"/>
            <a:chOff x="3791485" y="2018426"/>
            <a:chExt cx="1150668" cy="3976839"/>
          </a:xfrm>
        </p:grpSpPr>
        <p:sp>
          <p:nvSpPr>
            <p:cNvPr id="18" name="Rectangle 17"/>
            <p:cNvSpPr/>
            <p:nvPr/>
          </p:nvSpPr>
          <p:spPr bwMode="auto">
            <a:xfrm>
              <a:off x="3791485" y="2018426"/>
              <a:ext cx="1150668"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Cloud Gateway</a:t>
              </a:r>
            </a:p>
            <a:p>
              <a:pPr defTabSz="913572" fontAlgn="base">
                <a:lnSpc>
                  <a:spcPct val="90000"/>
                </a:lnSpc>
                <a:spcBef>
                  <a:spcPct val="0"/>
                </a:spcBef>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Event Hub</a:t>
              </a:r>
            </a:p>
          </p:txBody>
        </p:sp>
        <p:grpSp>
          <p:nvGrpSpPr>
            <p:cNvPr id="158" name="Group 157"/>
            <p:cNvGrpSpPr/>
            <p:nvPr/>
          </p:nvGrpSpPr>
          <p:grpSpPr>
            <a:xfrm>
              <a:off x="3926585" y="4335465"/>
              <a:ext cx="828566" cy="927456"/>
              <a:chOff x="3876324" y="5674180"/>
              <a:chExt cx="981580" cy="1503221"/>
            </a:xfrm>
          </p:grpSpPr>
          <p:grpSp>
            <p:nvGrpSpPr>
              <p:cNvPr id="23" name="Group 22"/>
              <p:cNvGrpSpPr/>
              <p:nvPr/>
            </p:nvGrpSpPr>
            <p:grpSpPr>
              <a:xfrm>
                <a:off x="4075337" y="5916435"/>
                <a:ext cx="640701" cy="978965"/>
                <a:chOff x="3978978" y="7270784"/>
                <a:chExt cx="745467" cy="1374673"/>
              </a:xfrm>
            </p:grpSpPr>
            <p:sp>
              <p:nvSpPr>
                <p:cNvPr id="192" name="Rectangle 191"/>
                <p:cNvSpPr/>
                <p:nvPr>
                  <p:custDataLst>
                    <p:tags r:id="rId1"/>
                  </p:custDataLst>
                </p:nvPr>
              </p:nvSpPr>
              <p:spPr bwMode="auto">
                <a:xfrm>
                  <a:off x="3978978" y="7270784"/>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69686" y="7524802"/>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78978" y="7775238"/>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69686" y="806191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78978" y="827969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41565" y="7773827"/>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01677" y="5351397"/>
                <a:ext cx="333444" cy="97901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sp>
            <p:nvSpPr>
              <p:cNvPr id="330" name="Freeform 329"/>
              <p:cNvSpPr/>
              <p:nvPr/>
            </p:nvSpPr>
            <p:spPr bwMode="auto">
              <a:xfrm rot="16200000" flipV="1">
                <a:off x="4199109" y="6521172"/>
                <a:ext cx="333444" cy="979014"/>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9334" y="5208515"/>
            <a:ext cx="314445" cy="314445"/>
          </a:xfrm>
          <a:prstGeom prst="rect">
            <a:avLst/>
          </a:prstGeom>
        </p:spPr>
      </p:pic>
    </p:spTree>
    <p:extLst>
      <p:ext uri="{BB962C8B-B14F-4D97-AF65-F5344CB8AC3E}">
        <p14:creationId xmlns:p14="http://schemas.microsoft.com/office/powerpoint/2010/main" val="408779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500" fill="hold"/>
                                        <p:tgtEl>
                                          <p:spTgt spid="228"/>
                                        </p:tgtEl>
                                        <p:attrNameLst>
                                          <p:attrName>ppt_x</p:attrName>
                                        </p:attrNameLst>
                                      </p:cBhvr>
                                      <p:tavLst>
                                        <p:tav tm="0">
                                          <p:val>
                                            <p:strVal val="0-#ppt_w/2"/>
                                          </p:val>
                                        </p:tav>
                                        <p:tav tm="100000">
                                          <p:val>
                                            <p:strVal val="#ppt_x"/>
                                          </p:val>
                                        </p:tav>
                                      </p:tavLst>
                                    </p:anim>
                                    <p:anim calcmode="lin" valueType="num">
                                      <p:cBhvr additive="base">
                                        <p:cTn id="8" dur="500" fill="hold"/>
                                        <p:tgtEl>
                                          <p:spTgt spid="2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anim calcmode="lin" valueType="num">
                                      <p:cBhvr additive="base">
                                        <p:cTn id="19" dur="500" fill="hold"/>
                                        <p:tgtEl>
                                          <p:spTgt spid="159"/>
                                        </p:tgtEl>
                                        <p:attrNameLst>
                                          <p:attrName>ppt_x</p:attrName>
                                        </p:attrNameLst>
                                      </p:cBhvr>
                                      <p:tavLst>
                                        <p:tav tm="0">
                                          <p:val>
                                            <p:strVal val="0-#ppt_w/2"/>
                                          </p:val>
                                        </p:tav>
                                        <p:tav tm="100000">
                                          <p:val>
                                            <p:strVal val="#ppt_x"/>
                                          </p:val>
                                        </p:tav>
                                      </p:tavLst>
                                    </p:anim>
                                    <p:anim calcmode="lin" valueType="num">
                                      <p:cBhvr additive="base">
                                        <p:cTn id="20" dur="500" fill="hold"/>
                                        <p:tgtEl>
                                          <p:spTgt spid="159"/>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266"/>
                                        </p:tgtEl>
                                        <p:attrNameLst>
                                          <p:attrName>style.visibility</p:attrName>
                                        </p:attrNameLst>
                                      </p:cBhvr>
                                      <p:to>
                                        <p:strVal val="visible"/>
                                      </p:to>
                                    </p:set>
                                    <p:animEffect transition="in" filter="fade">
                                      <p:cBhvr>
                                        <p:cTn id="23" dur="500"/>
                                        <p:tgtEl>
                                          <p:spTgt spid="266"/>
                                        </p:tgtEl>
                                      </p:cBhvr>
                                    </p:animEffect>
                                  </p:childTnLst>
                                </p:cTn>
                              </p:par>
                              <p:par>
                                <p:cTn id="24" presetID="2" presetClass="entr" presetSubtype="8" decel="100000" fill="hold" nodeType="withEffect">
                                  <p:stCondLst>
                                    <p:cond delay="0"/>
                                  </p:stCondLst>
                                  <p:childTnLst>
                                    <p:set>
                                      <p:cBhvr>
                                        <p:cTn id="25" dur="1" fill="hold">
                                          <p:stCondLst>
                                            <p:cond delay="0"/>
                                          </p:stCondLst>
                                        </p:cTn>
                                        <p:tgtEl>
                                          <p:spTgt spid="233"/>
                                        </p:tgtEl>
                                        <p:attrNameLst>
                                          <p:attrName>style.visibility</p:attrName>
                                        </p:attrNameLst>
                                      </p:cBhvr>
                                      <p:to>
                                        <p:strVal val="visible"/>
                                      </p:to>
                                    </p:set>
                                    <p:anim calcmode="lin" valueType="num">
                                      <p:cBhvr additive="base">
                                        <p:cTn id="26" dur="500" fill="hold"/>
                                        <p:tgtEl>
                                          <p:spTgt spid="233"/>
                                        </p:tgtEl>
                                        <p:attrNameLst>
                                          <p:attrName>ppt_x</p:attrName>
                                        </p:attrNameLst>
                                      </p:cBhvr>
                                      <p:tavLst>
                                        <p:tav tm="0">
                                          <p:val>
                                            <p:strVal val="0-#ppt_w/2"/>
                                          </p:val>
                                        </p:tav>
                                        <p:tav tm="100000">
                                          <p:val>
                                            <p:strVal val="#ppt_x"/>
                                          </p:val>
                                        </p:tav>
                                      </p:tavLst>
                                    </p:anim>
                                    <p:anim calcmode="lin" valueType="num">
                                      <p:cBhvr additive="base">
                                        <p:cTn id="27" dur="500" fill="hold"/>
                                        <p:tgtEl>
                                          <p:spTgt spid="23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decel="100000" fill="hold" nodeType="clickEffect">
                                  <p:stCondLst>
                                    <p:cond delay="0"/>
                                  </p:stCondLst>
                                  <p:childTnLst>
                                    <p:set>
                                      <p:cBhvr>
                                        <p:cTn id="31" dur="1" fill="hold">
                                          <p:stCondLst>
                                            <p:cond delay="0"/>
                                          </p:stCondLst>
                                        </p:cTn>
                                        <p:tgtEl>
                                          <p:spTgt spid="227"/>
                                        </p:tgtEl>
                                        <p:attrNameLst>
                                          <p:attrName>style.visibility</p:attrName>
                                        </p:attrNameLst>
                                      </p:cBhvr>
                                      <p:to>
                                        <p:strVal val="visible"/>
                                      </p:to>
                                    </p:set>
                                    <p:anim calcmode="lin" valueType="num">
                                      <p:cBhvr additive="base">
                                        <p:cTn id="32" dur="500" fill="hold"/>
                                        <p:tgtEl>
                                          <p:spTgt spid="227"/>
                                        </p:tgtEl>
                                        <p:attrNameLst>
                                          <p:attrName>ppt_x</p:attrName>
                                        </p:attrNameLst>
                                      </p:cBhvr>
                                      <p:tavLst>
                                        <p:tav tm="0">
                                          <p:val>
                                            <p:strVal val="0-#ppt_w/2"/>
                                          </p:val>
                                        </p:tav>
                                        <p:tav tm="100000">
                                          <p:val>
                                            <p:strVal val="#ppt_x"/>
                                          </p:val>
                                        </p:tav>
                                      </p:tavLst>
                                    </p:anim>
                                    <p:anim calcmode="lin" valueType="num">
                                      <p:cBhvr additive="base">
                                        <p:cTn id="33" dur="500" fill="hold"/>
                                        <p:tgtEl>
                                          <p:spTgt spid="227"/>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8" decel="100000" fill="hold" nodeType="withEffect">
                                  <p:stCondLst>
                                    <p:cond delay="0"/>
                                  </p:stCondLst>
                                  <p:childTnLst>
                                    <p:set>
                                      <p:cBhvr>
                                        <p:cTn id="39" dur="1" fill="hold">
                                          <p:stCondLst>
                                            <p:cond delay="0"/>
                                          </p:stCondLst>
                                        </p:cTn>
                                        <p:tgtEl>
                                          <p:spTgt spid="229"/>
                                        </p:tgtEl>
                                        <p:attrNameLst>
                                          <p:attrName>style.visibility</p:attrName>
                                        </p:attrNameLst>
                                      </p:cBhvr>
                                      <p:to>
                                        <p:strVal val="visible"/>
                                      </p:to>
                                    </p:set>
                                    <p:anim calcmode="lin" valueType="num">
                                      <p:cBhvr additive="base">
                                        <p:cTn id="40" dur="500" fill="hold"/>
                                        <p:tgtEl>
                                          <p:spTgt spid="229"/>
                                        </p:tgtEl>
                                        <p:attrNameLst>
                                          <p:attrName>ppt_x</p:attrName>
                                        </p:attrNameLst>
                                      </p:cBhvr>
                                      <p:tavLst>
                                        <p:tav tm="0">
                                          <p:val>
                                            <p:strVal val="0-#ppt_w/2"/>
                                          </p:val>
                                        </p:tav>
                                        <p:tav tm="100000">
                                          <p:val>
                                            <p:strVal val="#ppt_x"/>
                                          </p:val>
                                        </p:tav>
                                      </p:tavLst>
                                    </p:anim>
                                    <p:anim calcmode="lin" valueType="num">
                                      <p:cBhvr additive="base">
                                        <p:cTn id="41"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decel="10000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0-#ppt_w/2"/>
                                          </p:val>
                                        </p:tav>
                                        <p:tav tm="100000">
                                          <p:val>
                                            <p:strVal val="#ppt_x"/>
                                          </p:val>
                                        </p:tav>
                                      </p:tavLst>
                                    </p:anim>
                                    <p:anim calcmode="lin" valueType="num">
                                      <p:cBhvr additive="base">
                                        <p:cTn id="47" dur="500" fill="hold"/>
                                        <p:tgtEl>
                                          <p:spTgt spid="63"/>
                                        </p:tgtEl>
                                        <p:attrNameLst>
                                          <p:attrName>ppt_y</p:attrName>
                                        </p:attrNameLst>
                                      </p:cBhvr>
                                      <p:tavLst>
                                        <p:tav tm="0">
                                          <p:val>
                                            <p:strVal val="#ppt_y"/>
                                          </p:val>
                                        </p:tav>
                                        <p:tav tm="100000">
                                          <p:val>
                                            <p:strVal val="#ppt_y"/>
                                          </p:val>
                                        </p:tav>
                                      </p:tavLst>
                                    </p:anim>
                                  </p:childTnLst>
                                </p:cTn>
                              </p:par>
                              <p:par>
                                <p:cTn id="48" presetID="2" presetClass="entr" presetSubtype="8" decel="100000" fill="hold" nodeType="withEffect">
                                  <p:stCondLst>
                                    <p:cond delay="0"/>
                                  </p:stCondLst>
                                  <p:childTnLst>
                                    <p:set>
                                      <p:cBhvr>
                                        <p:cTn id="49" dur="1" fill="hold">
                                          <p:stCondLst>
                                            <p:cond delay="0"/>
                                          </p:stCondLst>
                                        </p:cTn>
                                        <p:tgtEl>
                                          <p:spTgt spid="202"/>
                                        </p:tgtEl>
                                        <p:attrNameLst>
                                          <p:attrName>style.visibility</p:attrName>
                                        </p:attrNameLst>
                                      </p:cBhvr>
                                      <p:to>
                                        <p:strVal val="visible"/>
                                      </p:to>
                                    </p:set>
                                    <p:anim calcmode="lin" valueType="num">
                                      <p:cBhvr additive="base">
                                        <p:cTn id="50" dur="500" fill="hold"/>
                                        <p:tgtEl>
                                          <p:spTgt spid="202"/>
                                        </p:tgtEl>
                                        <p:attrNameLst>
                                          <p:attrName>ppt_x</p:attrName>
                                        </p:attrNameLst>
                                      </p:cBhvr>
                                      <p:tavLst>
                                        <p:tav tm="0">
                                          <p:val>
                                            <p:strVal val="0-#ppt_w/2"/>
                                          </p:val>
                                        </p:tav>
                                        <p:tav tm="100000">
                                          <p:val>
                                            <p:strVal val="#ppt_x"/>
                                          </p:val>
                                        </p:tav>
                                      </p:tavLst>
                                    </p:anim>
                                    <p:anim calcmode="lin" valueType="num">
                                      <p:cBhvr additive="base">
                                        <p:cTn id="51" dur="500" fill="hold"/>
                                        <p:tgtEl>
                                          <p:spTgt spid="202"/>
                                        </p:tgtEl>
                                        <p:attrNameLst>
                                          <p:attrName>ppt_y</p:attrName>
                                        </p:attrNameLst>
                                      </p:cBhvr>
                                      <p:tavLst>
                                        <p:tav tm="0">
                                          <p:val>
                                            <p:strVal val="#ppt_y"/>
                                          </p:val>
                                        </p:tav>
                                        <p:tav tm="100000">
                                          <p:val>
                                            <p:strVal val="#ppt_y"/>
                                          </p:val>
                                        </p:tav>
                                      </p:tavLst>
                                    </p:anim>
                                  </p:childTnLst>
                                </p:cTn>
                              </p:par>
                              <p:par>
                                <p:cTn id="52" presetID="2" presetClass="entr" presetSubtype="8" decel="100000" fill="hold" nodeType="withEffect">
                                  <p:stCondLst>
                                    <p:cond delay="0"/>
                                  </p:stCondLst>
                                  <p:childTnLst>
                                    <p:set>
                                      <p:cBhvr>
                                        <p:cTn id="53" dur="1" fill="hold">
                                          <p:stCondLst>
                                            <p:cond delay="0"/>
                                          </p:stCondLst>
                                        </p:cTn>
                                        <p:tgtEl>
                                          <p:spTgt spid="231"/>
                                        </p:tgtEl>
                                        <p:attrNameLst>
                                          <p:attrName>style.visibility</p:attrName>
                                        </p:attrNameLst>
                                      </p:cBhvr>
                                      <p:to>
                                        <p:strVal val="visible"/>
                                      </p:to>
                                    </p:set>
                                    <p:anim calcmode="lin" valueType="num">
                                      <p:cBhvr additive="base">
                                        <p:cTn id="54" dur="500" fill="hold"/>
                                        <p:tgtEl>
                                          <p:spTgt spid="231"/>
                                        </p:tgtEl>
                                        <p:attrNameLst>
                                          <p:attrName>ppt_x</p:attrName>
                                        </p:attrNameLst>
                                      </p:cBhvr>
                                      <p:tavLst>
                                        <p:tav tm="0">
                                          <p:val>
                                            <p:strVal val="0-#ppt_w/2"/>
                                          </p:val>
                                        </p:tav>
                                        <p:tav tm="100000">
                                          <p:val>
                                            <p:strVal val="#ppt_x"/>
                                          </p:val>
                                        </p:tav>
                                      </p:tavLst>
                                    </p:anim>
                                    <p:anim calcmode="lin" valueType="num">
                                      <p:cBhvr additive="base">
                                        <p:cTn id="55" dur="500" fill="hold"/>
                                        <p:tgtEl>
                                          <p:spTgt spid="231"/>
                                        </p:tgtEl>
                                        <p:attrNameLst>
                                          <p:attrName>ppt_y</p:attrName>
                                        </p:attrNameLst>
                                      </p:cBhvr>
                                      <p:tavLst>
                                        <p:tav tm="0">
                                          <p:val>
                                            <p:strVal val="#ppt_y"/>
                                          </p:val>
                                        </p:tav>
                                        <p:tav tm="100000">
                                          <p:val>
                                            <p:strVal val="#ppt_y"/>
                                          </p:val>
                                        </p:tav>
                                      </p:tavLst>
                                    </p:anim>
                                  </p:childTnLst>
                                </p:cTn>
                              </p:par>
                              <p:par>
                                <p:cTn id="56" presetID="2" presetClass="entr" presetSubtype="8" decel="100000" fill="hold" nodeType="withEffect">
                                  <p:stCondLst>
                                    <p:cond delay="0"/>
                                  </p:stCondLst>
                                  <p:childTnLst>
                                    <p:set>
                                      <p:cBhvr>
                                        <p:cTn id="57" dur="1" fill="hold">
                                          <p:stCondLst>
                                            <p:cond delay="0"/>
                                          </p:stCondLst>
                                        </p:cTn>
                                        <p:tgtEl>
                                          <p:spTgt spid="226"/>
                                        </p:tgtEl>
                                        <p:attrNameLst>
                                          <p:attrName>style.visibility</p:attrName>
                                        </p:attrNameLst>
                                      </p:cBhvr>
                                      <p:to>
                                        <p:strVal val="visible"/>
                                      </p:to>
                                    </p:set>
                                    <p:anim calcmode="lin" valueType="num">
                                      <p:cBhvr additive="base">
                                        <p:cTn id="58" dur="500" fill="hold"/>
                                        <p:tgtEl>
                                          <p:spTgt spid="226"/>
                                        </p:tgtEl>
                                        <p:attrNameLst>
                                          <p:attrName>ppt_x</p:attrName>
                                        </p:attrNameLst>
                                      </p:cBhvr>
                                      <p:tavLst>
                                        <p:tav tm="0">
                                          <p:val>
                                            <p:strVal val="0-#ppt_w/2"/>
                                          </p:val>
                                        </p:tav>
                                        <p:tav tm="100000">
                                          <p:val>
                                            <p:strVal val="#ppt_x"/>
                                          </p:val>
                                        </p:tav>
                                      </p:tavLst>
                                    </p:anim>
                                    <p:anim calcmode="lin" valueType="num">
                                      <p:cBhvr additive="base">
                                        <p:cTn id="59" dur="500" fill="hold"/>
                                        <p:tgtEl>
                                          <p:spTgt spid="226"/>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decel="100000"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anim calcmode="lin" valueType="num">
                                      <p:cBhvr additive="base">
                                        <p:cTn id="64" dur="500" fill="hold"/>
                                        <p:tgtEl>
                                          <p:spTgt spid="56"/>
                                        </p:tgtEl>
                                        <p:attrNameLst>
                                          <p:attrName>ppt_x</p:attrName>
                                        </p:attrNameLst>
                                      </p:cBhvr>
                                      <p:tavLst>
                                        <p:tav tm="0">
                                          <p:val>
                                            <p:strVal val="#ppt_x"/>
                                          </p:val>
                                        </p:tav>
                                        <p:tav tm="100000">
                                          <p:val>
                                            <p:strVal val="#ppt_x"/>
                                          </p:val>
                                        </p:tav>
                                      </p:tavLst>
                                    </p:anim>
                                    <p:anim calcmode="lin" valueType="num">
                                      <p:cBhvr additive="base">
                                        <p:cTn id="6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31"/>
                                        </p:tgtEl>
                                        <p:attrNameLst>
                                          <p:attrName>style.visibility</p:attrName>
                                        </p:attrNameLst>
                                      </p:cBhvr>
                                      <p:to>
                                        <p:strVal val="visible"/>
                                      </p:to>
                                    </p:set>
                                    <p:animEffect transition="in" filter="fade">
                                      <p:cBhvr>
                                        <p:cTn id="70" dur="500"/>
                                        <p:tgtEl>
                                          <p:spTgt spid="331"/>
                                        </p:tgtEl>
                                      </p:cBhvr>
                                    </p:animEffect>
                                  </p:childTnLst>
                                </p:cTn>
                              </p:par>
                              <p:par>
                                <p:cTn id="71" presetID="10" presetClass="entr" presetSubtype="0" fill="hold" nodeType="withEffect">
                                  <p:stCondLst>
                                    <p:cond delay="0"/>
                                  </p:stCondLst>
                                  <p:childTnLst>
                                    <p:set>
                                      <p:cBhvr>
                                        <p:cTn id="72" dur="1" fill="hold">
                                          <p:stCondLst>
                                            <p:cond delay="0"/>
                                          </p:stCondLst>
                                        </p:cTn>
                                        <p:tgtEl>
                                          <p:spTgt spid="239"/>
                                        </p:tgtEl>
                                        <p:attrNameLst>
                                          <p:attrName>style.visibility</p:attrName>
                                        </p:attrNameLst>
                                      </p:cBhvr>
                                      <p:to>
                                        <p:strVal val="visible"/>
                                      </p:to>
                                    </p:set>
                                    <p:animEffect transition="in" filter="fade">
                                      <p:cBhvr>
                                        <p:cTn id="73" dur="500"/>
                                        <p:tgtEl>
                                          <p:spTgt spid="2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4"/>
                                        </p:tgtEl>
                                        <p:attrNameLst>
                                          <p:attrName>style.visibility</p:attrName>
                                        </p:attrNameLst>
                                      </p:cBhvr>
                                      <p:to>
                                        <p:strVal val="visible"/>
                                      </p:to>
                                    </p:set>
                                    <p:animEffect transition="in" filter="fade">
                                      <p:cBhvr>
                                        <p:cTn id="78" dur="500"/>
                                        <p:tgtEl>
                                          <p:spTgt spid="334"/>
                                        </p:tgtEl>
                                      </p:cBhvr>
                                    </p:animEffect>
                                  </p:childTnLst>
                                </p:cTn>
                              </p:par>
                              <p:par>
                                <p:cTn id="79" presetID="10"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animEffect transition="in" filter="fade">
                                      <p:cBhvr>
                                        <p:cTn id="81" dur="500"/>
                                        <p:tgtEl>
                                          <p:spTgt spid="2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36"/>
                                        </p:tgtEl>
                                        <p:attrNameLst>
                                          <p:attrName>style.visibility</p:attrName>
                                        </p:attrNameLst>
                                      </p:cBhvr>
                                      <p:to>
                                        <p:strVal val="visible"/>
                                      </p:to>
                                    </p:set>
                                    <p:animEffect transition="in" filter="fade">
                                      <p:cBhvr>
                                        <p:cTn id="86" dur="500"/>
                                        <p:tgtEl>
                                          <p:spTgt spid="336"/>
                                        </p:tgtEl>
                                      </p:cBhvr>
                                    </p:animEffect>
                                  </p:childTnLst>
                                </p:cTn>
                              </p:par>
                              <p:par>
                                <p:cTn id="87" presetID="10" presetClass="entr" presetSubtype="0" fill="hold" nodeType="withEffect">
                                  <p:stCondLst>
                                    <p:cond delay="0"/>
                                  </p:stCondLst>
                                  <p:childTnLst>
                                    <p:set>
                                      <p:cBhvr>
                                        <p:cTn id="88" dur="1" fill="hold">
                                          <p:stCondLst>
                                            <p:cond delay="0"/>
                                          </p:stCondLst>
                                        </p:cTn>
                                        <p:tgtEl>
                                          <p:spTgt spid="140"/>
                                        </p:tgtEl>
                                        <p:attrNameLst>
                                          <p:attrName>style.visibility</p:attrName>
                                        </p:attrNameLst>
                                      </p:cBhvr>
                                      <p:to>
                                        <p:strVal val="visible"/>
                                      </p:to>
                                    </p:set>
                                    <p:animEffect transition="in" filter="fade">
                                      <p:cBhvr>
                                        <p:cTn id="89" dur="500"/>
                                        <p:tgtEl>
                                          <p:spTgt spid="140"/>
                                        </p:tgtEl>
                                      </p:cBhvr>
                                    </p:animEffect>
                                  </p:childTnLst>
                                </p:cTn>
                              </p:par>
                              <p:par>
                                <p:cTn id="90" presetID="10" presetClass="entr" presetSubtype="0" fill="hold" nodeType="withEffect">
                                  <p:stCondLst>
                                    <p:cond delay="0"/>
                                  </p:stCondLst>
                                  <p:childTnLst>
                                    <p:set>
                                      <p:cBhvr>
                                        <p:cTn id="91" dur="1" fill="hold">
                                          <p:stCondLst>
                                            <p:cond delay="0"/>
                                          </p:stCondLst>
                                        </p:cTn>
                                        <p:tgtEl>
                                          <p:spTgt spid="237"/>
                                        </p:tgtEl>
                                        <p:attrNameLst>
                                          <p:attrName>style.visibility</p:attrName>
                                        </p:attrNameLst>
                                      </p:cBhvr>
                                      <p:to>
                                        <p:strVal val="visible"/>
                                      </p:to>
                                    </p:set>
                                    <p:animEffect transition="in" filter="fade">
                                      <p:cBhvr>
                                        <p:cTn id="92" dur="500"/>
                                        <p:tgtEl>
                                          <p:spTgt spid="237"/>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decel="10000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anim calcmode="lin" valueType="num">
                                      <p:cBhvr additive="base">
                                        <p:cTn id="97" dur="500" fill="hold"/>
                                        <p:tgtEl>
                                          <p:spTgt spid="58"/>
                                        </p:tgtEl>
                                        <p:attrNameLst>
                                          <p:attrName>ppt_x</p:attrName>
                                        </p:attrNameLst>
                                      </p:cBhvr>
                                      <p:tavLst>
                                        <p:tav tm="0">
                                          <p:val>
                                            <p:strVal val="#ppt_x"/>
                                          </p:val>
                                        </p:tav>
                                        <p:tav tm="100000">
                                          <p:val>
                                            <p:strVal val="#ppt_x"/>
                                          </p:val>
                                        </p:tav>
                                      </p:tavLst>
                                    </p:anim>
                                    <p:anim calcmode="lin" valueType="num">
                                      <p:cBhvr additive="base">
                                        <p:cTn id="98" dur="500" fill="hold"/>
                                        <p:tgtEl>
                                          <p:spTgt spid="58"/>
                                        </p:tgtEl>
                                        <p:attrNameLst>
                                          <p:attrName>ppt_y</p:attrName>
                                        </p:attrNameLst>
                                      </p:cBhvr>
                                      <p:tavLst>
                                        <p:tav tm="0">
                                          <p:val>
                                            <p:strVal val="1+#ppt_h/2"/>
                                          </p:val>
                                        </p:tav>
                                        <p:tav tm="100000">
                                          <p:val>
                                            <p:strVal val="#ppt_y"/>
                                          </p:val>
                                        </p:tav>
                                      </p:tavLst>
                                    </p:anim>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337"/>
                                        </p:tgtEl>
                                        <p:attrNameLst>
                                          <p:attrName>style.visibility</p:attrName>
                                        </p:attrNameLst>
                                      </p:cBhvr>
                                      <p:to>
                                        <p:strVal val="visible"/>
                                      </p:to>
                                    </p:set>
                                    <p:animEffect transition="in" filter="fade">
                                      <p:cBhvr>
                                        <p:cTn id="102" dur="500"/>
                                        <p:tgtEl>
                                          <p:spTgt spid="3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9"/>
                                        </p:tgtEl>
                                        <p:attrNameLst>
                                          <p:attrName>style.visibility</p:attrName>
                                        </p:attrNameLst>
                                      </p:cBhvr>
                                      <p:to>
                                        <p:strVal val="visible"/>
                                      </p:to>
                                    </p:set>
                                    <p:animEffect transition="in" filter="fade">
                                      <p:cBhvr>
                                        <p:cTn id="107" dur="500"/>
                                        <p:tgtEl>
                                          <p:spTgt spid="249"/>
                                        </p:tgtEl>
                                      </p:cBhvr>
                                    </p:animEffect>
                                  </p:childTnLst>
                                </p:cTn>
                              </p:par>
                              <p:par>
                                <p:cTn id="108" presetID="10" presetClass="entr" presetSubtype="0" fill="hold" nodeType="withEffect">
                                  <p:stCondLst>
                                    <p:cond delay="0"/>
                                  </p:stCondLst>
                                  <p:childTnLst>
                                    <p:set>
                                      <p:cBhvr>
                                        <p:cTn id="109" dur="1" fill="hold">
                                          <p:stCondLst>
                                            <p:cond delay="0"/>
                                          </p:stCondLst>
                                        </p:cTn>
                                        <p:tgtEl>
                                          <p:spTgt spid="250"/>
                                        </p:tgtEl>
                                        <p:attrNameLst>
                                          <p:attrName>style.visibility</p:attrName>
                                        </p:attrNameLst>
                                      </p:cBhvr>
                                      <p:to>
                                        <p:strVal val="visible"/>
                                      </p:to>
                                    </p:set>
                                    <p:animEffect transition="in" filter="fade">
                                      <p:cBhvr>
                                        <p:cTn id="110" dur="500"/>
                                        <p:tgtEl>
                                          <p:spTgt spid="250"/>
                                        </p:tgtEl>
                                      </p:cBhvr>
                                    </p:animEffect>
                                  </p:childTnLst>
                                </p:cTn>
                              </p:par>
                              <p:par>
                                <p:cTn id="111" presetID="10" presetClass="entr" presetSubtype="0" fill="hold" nodeType="withEffect">
                                  <p:stCondLst>
                                    <p:cond delay="0"/>
                                  </p:stCondLst>
                                  <p:childTnLst>
                                    <p:set>
                                      <p:cBhvr>
                                        <p:cTn id="112" dur="1" fill="hold">
                                          <p:stCondLst>
                                            <p:cond delay="0"/>
                                          </p:stCondLst>
                                        </p:cTn>
                                        <p:tgtEl>
                                          <p:spTgt spid="251"/>
                                        </p:tgtEl>
                                        <p:attrNameLst>
                                          <p:attrName>style.visibility</p:attrName>
                                        </p:attrNameLst>
                                      </p:cBhvr>
                                      <p:to>
                                        <p:strVal val="visible"/>
                                      </p:to>
                                    </p:set>
                                    <p:animEffect transition="in" filter="fade">
                                      <p:cBhvr>
                                        <p:cTn id="113"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7" grpId="0" animBg="1"/>
      <p:bldP spid="56" grpId="0" animBg="1"/>
      <p:bldP spid="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Useful Resources</a:t>
            </a:r>
            <a:endParaRPr lang="en-US" dirty="0"/>
          </a:p>
        </p:txBody>
      </p:sp>
      <p:sp>
        <p:nvSpPr>
          <p:cNvPr id="5" name="TextBox 4"/>
          <p:cNvSpPr txBox="1"/>
          <p:nvPr/>
        </p:nvSpPr>
        <p:spPr>
          <a:xfrm>
            <a:off x="3017837" y="1286748"/>
            <a:ext cx="8991600" cy="4247317"/>
          </a:xfrm>
          <a:prstGeom prst="rect">
            <a:avLst/>
          </a:prstGeom>
          <a:noFill/>
        </p:spPr>
        <p:txBody>
          <a:bodyPr wrap="square" rtlCol="0">
            <a:spAutoFit/>
          </a:bodyPr>
          <a:lstStyle/>
          <a:p>
            <a:pPr marL="2114550" indent="-2114550"/>
            <a:r>
              <a:rPr lang="en-US" dirty="0" smtClean="0">
                <a:solidFill>
                  <a:srgbClr val="FFFFFF"/>
                </a:solidFill>
              </a:rPr>
              <a:t>Business Overview	</a:t>
            </a:r>
            <a:r>
              <a:rPr lang="en-US" dirty="0" smtClean="0">
                <a:solidFill>
                  <a:srgbClr val="FFFFFF"/>
                </a:solidFill>
                <a:hlinkClick r:id="rId3"/>
              </a:rPr>
              <a:t>http</a:t>
            </a:r>
            <a:r>
              <a:rPr lang="en-US" dirty="0">
                <a:solidFill>
                  <a:srgbClr val="FFFFFF"/>
                </a:solidFill>
                <a:hlinkClick r:id="rId3"/>
              </a:rPr>
              <a:t>://azure.microsoft.com/en-us/services/stream-analytics/</a:t>
            </a:r>
            <a:r>
              <a:rPr lang="en-US" dirty="0" smtClean="0">
                <a:solidFill>
                  <a:srgbClr val="FFFFFF"/>
                </a:solidFill>
              </a:rPr>
              <a:t> </a:t>
            </a:r>
          </a:p>
          <a:p>
            <a:pPr marL="2114550" indent="-2114550"/>
            <a:endParaRPr lang="en-US" dirty="0" smtClean="0">
              <a:solidFill>
                <a:srgbClr val="FFFFFF"/>
              </a:solidFill>
            </a:endParaRPr>
          </a:p>
          <a:p>
            <a:pPr marL="2114550" indent="-2114550"/>
            <a:r>
              <a:rPr lang="en-US" dirty="0" smtClean="0">
                <a:solidFill>
                  <a:srgbClr val="FFFFFF"/>
                </a:solidFill>
              </a:rPr>
              <a:t>Documentation</a:t>
            </a:r>
            <a:r>
              <a:rPr lang="en-US" dirty="0">
                <a:solidFill>
                  <a:srgbClr val="FFFFFF"/>
                </a:solidFill>
              </a:rPr>
              <a:t>	</a:t>
            </a:r>
            <a:r>
              <a:rPr lang="en-US" dirty="0" smtClean="0">
                <a:solidFill>
                  <a:srgbClr val="FFFFFF"/>
                </a:solidFill>
                <a:hlinkClick r:id="rId4"/>
              </a:rPr>
              <a:t>http</a:t>
            </a:r>
            <a:r>
              <a:rPr lang="en-US" dirty="0">
                <a:solidFill>
                  <a:srgbClr val="FFFFFF"/>
                </a:solidFill>
                <a:hlinkClick r:id="rId4"/>
              </a:rPr>
              <a:t>://azure.microsoft.com/en-us/documentation/services/stream-analytics</a:t>
            </a:r>
            <a:r>
              <a:rPr lang="en-US" dirty="0" smtClean="0">
                <a:solidFill>
                  <a:srgbClr val="FFFFFF"/>
                </a:solidFill>
                <a:hlinkClick r:id="rId4"/>
              </a:rPr>
              <a:t>/</a:t>
            </a:r>
            <a:endParaRPr lang="en-US" dirty="0" smtClean="0">
              <a:solidFill>
                <a:srgbClr val="FFFFFF"/>
              </a:solidFill>
            </a:endParaRPr>
          </a:p>
          <a:p>
            <a:pPr marL="2114550" indent="-2114550"/>
            <a:endParaRPr lang="en-US" dirty="0" smtClean="0">
              <a:solidFill>
                <a:srgbClr val="FFFFFF"/>
              </a:solidFill>
            </a:endParaRPr>
          </a:p>
          <a:p>
            <a:pPr marL="2114550" indent="-2114550"/>
            <a:r>
              <a:rPr lang="en-US" dirty="0" smtClean="0">
                <a:solidFill>
                  <a:srgbClr val="FFFFFF"/>
                </a:solidFill>
              </a:rPr>
              <a:t>ASA Blog	</a:t>
            </a:r>
            <a:r>
              <a:rPr lang="en-US" dirty="0" smtClean="0">
                <a:solidFill>
                  <a:srgbClr val="FFFFFF"/>
                </a:solidFill>
                <a:hlinkClick r:id="rId5"/>
              </a:rPr>
              <a:t>http</a:t>
            </a:r>
            <a:r>
              <a:rPr lang="en-US" dirty="0">
                <a:solidFill>
                  <a:srgbClr val="FFFFFF"/>
                </a:solidFill>
                <a:hlinkClick r:id="rId5"/>
              </a:rPr>
              <a:t>://</a:t>
            </a:r>
            <a:r>
              <a:rPr lang="en-US" dirty="0" smtClean="0">
                <a:solidFill>
                  <a:srgbClr val="FFFFFF"/>
                </a:solidFill>
                <a:hlinkClick r:id="rId5"/>
              </a:rPr>
              <a:t>blogs.msdn.com/b/streamanalytics/rss.aspx</a:t>
            </a:r>
            <a:endParaRPr lang="en-US" dirty="0" smtClean="0">
              <a:solidFill>
                <a:srgbClr val="FFFFFF"/>
              </a:solidFill>
            </a:endParaRPr>
          </a:p>
          <a:p>
            <a:pPr marL="2114550" lvl="1" indent="-2114550"/>
            <a:endParaRPr lang="en-US" dirty="0" smtClean="0">
              <a:solidFill>
                <a:srgbClr val="FFFFFF"/>
              </a:solidFill>
            </a:endParaRPr>
          </a:p>
          <a:p>
            <a:pPr marL="2114550" lvl="1" indent="-2114550"/>
            <a:r>
              <a:rPr lang="en-US" dirty="0" smtClean="0">
                <a:solidFill>
                  <a:srgbClr val="FFFFFF"/>
                </a:solidFill>
              </a:rPr>
              <a:t>Follow </a:t>
            </a:r>
            <a:r>
              <a:rPr lang="en-US" dirty="0">
                <a:solidFill>
                  <a:srgbClr val="FFFFFF"/>
                </a:solidFill>
              </a:rPr>
              <a:t>us </a:t>
            </a:r>
            <a:r>
              <a:rPr lang="en-US" dirty="0" smtClean="0">
                <a:solidFill>
                  <a:srgbClr val="FFFFFF"/>
                </a:solidFill>
              </a:rPr>
              <a:t>on Twitter	</a:t>
            </a:r>
            <a:r>
              <a:rPr lang="en-US" dirty="0" smtClean="0">
                <a:solidFill>
                  <a:srgbClr val="FFFFFF"/>
                </a:solidFill>
                <a:hlinkClick r:id="rId6"/>
              </a:rPr>
              <a:t>https</a:t>
            </a:r>
            <a:r>
              <a:rPr lang="en-US" dirty="0">
                <a:solidFill>
                  <a:srgbClr val="FFFFFF"/>
                </a:solidFill>
                <a:hlinkClick r:id="rId6"/>
              </a:rPr>
              <a:t>://</a:t>
            </a:r>
            <a:r>
              <a:rPr lang="en-US" dirty="0" smtClean="0">
                <a:solidFill>
                  <a:srgbClr val="FFFFFF"/>
                </a:solidFill>
                <a:hlinkClick r:id="rId6"/>
              </a:rPr>
              <a:t>twitter.com/AzureStreaming</a:t>
            </a:r>
            <a:r>
              <a:rPr lang="en-US" dirty="0" smtClean="0">
                <a:solidFill>
                  <a:srgbClr val="FFFFFF"/>
                </a:solidFill>
              </a:rPr>
              <a:t> (follow </a:t>
            </a:r>
            <a:r>
              <a:rPr lang="en-US" u="sng" dirty="0" smtClean="0">
                <a:solidFill>
                  <a:srgbClr val="FFFFFF"/>
                </a:solidFill>
                <a:hlinkClick r:id="rId6"/>
              </a:rPr>
              <a:t>@</a:t>
            </a:r>
            <a:r>
              <a:rPr lang="en-US" u="sng" dirty="0" err="1" smtClean="0">
                <a:solidFill>
                  <a:srgbClr val="FFFFFF"/>
                </a:solidFill>
                <a:hlinkClick r:id="rId6"/>
              </a:rPr>
              <a:t>AzureStreaming</a:t>
            </a:r>
            <a:r>
              <a:rPr lang="en-US" dirty="0" smtClean="0">
                <a:solidFill>
                  <a:srgbClr val="FFFFFF"/>
                </a:solidFill>
              </a:rPr>
              <a:t>)</a:t>
            </a:r>
          </a:p>
          <a:p>
            <a:pPr marL="2114550" lvl="1" indent="-2114550"/>
            <a:endParaRPr lang="en-US" dirty="0">
              <a:solidFill>
                <a:srgbClr val="FFFFFF"/>
              </a:solidFill>
            </a:endParaRPr>
          </a:p>
          <a:p>
            <a:pPr marL="2114550" lvl="1" indent="-2114550"/>
            <a:r>
              <a:rPr lang="en-US" dirty="0">
                <a:solidFill>
                  <a:srgbClr val="FFFFFF"/>
                </a:solidFill>
              </a:rPr>
              <a:t>ASA </a:t>
            </a:r>
            <a:r>
              <a:rPr lang="en-US" dirty="0" smtClean="0">
                <a:solidFill>
                  <a:srgbClr val="FFFFFF"/>
                </a:solidFill>
              </a:rPr>
              <a:t>Forum	</a:t>
            </a:r>
            <a:r>
              <a:rPr lang="en-US" dirty="0" smtClean="0">
                <a:solidFill>
                  <a:srgbClr val="FFFFFF"/>
                </a:solidFill>
                <a:hlinkClick r:id="rId7"/>
              </a:rPr>
              <a:t>https</a:t>
            </a:r>
            <a:r>
              <a:rPr lang="en-US" dirty="0">
                <a:solidFill>
                  <a:srgbClr val="FFFFFF"/>
                </a:solidFill>
                <a:hlinkClick r:id="rId7"/>
              </a:rPr>
              <a:t>://</a:t>
            </a:r>
            <a:r>
              <a:rPr lang="en-US" dirty="0" smtClean="0">
                <a:solidFill>
                  <a:srgbClr val="FFFFFF"/>
                </a:solidFill>
                <a:hlinkClick r:id="rId7"/>
              </a:rPr>
              <a:t>social.msdn.microsoft.com/Forums/en-US/home?forum=AzureStreamAnalytics</a:t>
            </a:r>
            <a:endParaRPr lang="en-US" dirty="0" smtClean="0">
              <a:solidFill>
                <a:srgbClr val="FFFFFF"/>
              </a:solidFill>
            </a:endParaRPr>
          </a:p>
          <a:p>
            <a:pPr marL="2114550" lvl="1" indent="-2114550"/>
            <a:r>
              <a:rPr lang="en-US" dirty="0">
                <a:solidFill>
                  <a:srgbClr val="FFFFFF"/>
                </a:solidFill>
              </a:rPr>
              <a:t> </a:t>
            </a:r>
          </a:p>
          <a:p>
            <a:pPr marL="2114550" lvl="1" indent="-2114550"/>
            <a:r>
              <a:rPr lang="en-US" dirty="0">
                <a:solidFill>
                  <a:srgbClr val="FFFFFF"/>
                </a:solidFill>
              </a:rPr>
              <a:t>Vote for </a:t>
            </a:r>
            <a:r>
              <a:rPr lang="en-US" dirty="0" smtClean="0">
                <a:solidFill>
                  <a:srgbClr val="FFFFFF"/>
                </a:solidFill>
              </a:rPr>
              <a:t>ideas	</a:t>
            </a:r>
            <a:r>
              <a:rPr lang="en-US" dirty="0" smtClean="0">
                <a:solidFill>
                  <a:srgbClr val="FFFFFF"/>
                </a:solidFill>
                <a:hlinkClick r:id="rId8"/>
              </a:rPr>
              <a:t>http</a:t>
            </a:r>
            <a:r>
              <a:rPr lang="en-US" dirty="0">
                <a:solidFill>
                  <a:srgbClr val="FFFFFF"/>
                </a:solidFill>
                <a:hlinkClick r:id="rId8"/>
              </a:rPr>
              <a:t>://</a:t>
            </a:r>
            <a:r>
              <a:rPr lang="en-US" dirty="0" smtClean="0">
                <a:solidFill>
                  <a:srgbClr val="FFFFFF"/>
                </a:solidFill>
                <a:hlinkClick r:id="rId8"/>
              </a:rPr>
              <a:t>feedback.azure.com/forums/270577-azure-stream-analytics</a:t>
            </a:r>
            <a:endParaRPr lang="en-US" dirty="0" smtClean="0">
              <a:solidFill>
                <a:srgbClr val="FFFFFF"/>
              </a:solidFill>
            </a:endParaRPr>
          </a:p>
          <a:p>
            <a:pPr marL="2114550" lvl="1" indent="-2114550"/>
            <a:endParaRPr lang="en-US" dirty="0" smtClean="0">
              <a:solidFill>
                <a:srgbClr val="FFFFFF"/>
              </a:solidFill>
            </a:endParaRPr>
          </a:p>
          <a:p>
            <a:pPr marL="2114550" lvl="1" indent="-2114550"/>
            <a:r>
              <a:rPr lang="en-US" dirty="0" smtClean="0">
                <a:solidFill>
                  <a:srgbClr val="FFFFFF"/>
                </a:solidFill>
              </a:rPr>
              <a:t>Email ASA Team	</a:t>
            </a:r>
            <a:r>
              <a:rPr lang="en-US" u="sng" dirty="0" smtClean="0">
                <a:solidFill>
                  <a:srgbClr val="FFFFFF"/>
                </a:solidFill>
                <a:hlinkClick r:id="rId9"/>
              </a:rPr>
              <a:t>azstream@microsoft.com</a:t>
            </a:r>
            <a:r>
              <a:rPr lang="en-US" dirty="0" smtClean="0">
                <a:solidFill>
                  <a:srgbClr val="FFFFFF"/>
                </a:solidFill>
              </a:rPr>
              <a:t> </a:t>
            </a:r>
            <a:endParaRPr lang="en-US" sz="2000" dirty="0">
              <a:solidFill>
                <a:srgbClr val="FFFFFF"/>
              </a:solidFill>
            </a:endParaRPr>
          </a:p>
        </p:txBody>
      </p:sp>
      <p:pic>
        <p:nvPicPr>
          <p:cNvPr id="6" name="Picture 5"/>
          <p:cNvPicPr>
            <a:picLocks noChangeAspect="1"/>
          </p:cNvPicPr>
          <p:nvPr/>
        </p:nvPicPr>
        <p:blipFill>
          <a:blip r:embed="rId10"/>
          <a:stretch>
            <a:fillRect/>
          </a:stretch>
        </p:blipFill>
        <p:spPr>
          <a:xfrm>
            <a:off x="731837" y="1287462"/>
            <a:ext cx="2118335" cy="2608695"/>
          </a:xfrm>
          <a:prstGeom prst="rect">
            <a:avLst/>
          </a:prstGeom>
        </p:spPr>
      </p:pic>
    </p:spTree>
    <p:extLst>
      <p:ext uri="{BB962C8B-B14F-4D97-AF65-F5344CB8AC3E}">
        <p14:creationId xmlns:p14="http://schemas.microsoft.com/office/powerpoint/2010/main" val="1171098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655637" y="1744662"/>
            <a:ext cx="11506200" cy="5952399"/>
          </a:xfrm>
        </p:spPr>
        <p:txBody>
          <a:bodyPr/>
          <a:lstStyle/>
          <a:p>
            <a:r>
              <a:rPr lang="en-US" dirty="0" smtClean="0"/>
              <a:t>Data </a:t>
            </a:r>
            <a:r>
              <a:rPr lang="en-US" dirty="0" smtClean="0"/>
              <a:t>in Motion </a:t>
            </a:r>
            <a:r>
              <a:rPr lang="en-US" sz="2800" dirty="0" smtClean="0"/>
              <a:t>(aka into the </a:t>
            </a:r>
            <a:r>
              <a:rPr lang="en-US" sz="2800" dirty="0" err="1" smtClean="0"/>
              <a:t>dangerzone</a:t>
            </a:r>
            <a:r>
              <a:rPr lang="en-US" sz="2800" dirty="0" smtClean="0"/>
              <a:t>)</a:t>
            </a:r>
            <a:endParaRPr lang="en-US" sz="2800" dirty="0" smtClean="0"/>
          </a:p>
          <a:p>
            <a:r>
              <a:rPr lang="en-US" dirty="0" smtClean="0"/>
              <a:t>Demo </a:t>
            </a:r>
            <a:r>
              <a:rPr lang="en-US" sz="2800" dirty="0" smtClean="0"/>
              <a:t>(aka I feel the need!)</a:t>
            </a:r>
            <a:endParaRPr lang="en-US" sz="2800" dirty="0"/>
          </a:p>
          <a:p>
            <a:r>
              <a:rPr lang="en-US" dirty="0" smtClean="0"/>
              <a:t>Concepts </a:t>
            </a:r>
            <a:r>
              <a:rPr lang="en-US" sz="2800" dirty="0" smtClean="0"/>
              <a:t>(aka What the hell did I just see)</a:t>
            </a:r>
          </a:p>
          <a:p>
            <a:r>
              <a:rPr lang="en-US" dirty="0" smtClean="0"/>
              <a:t>Peeling apart the demo </a:t>
            </a:r>
            <a:r>
              <a:rPr lang="en-US" sz="2800" dirty="0" smtClean="0"/>
              <a:t>(aka </a:t>
            </a:r>
            <a:r>
              <a:rPr lang="en-US" sz="2800" dirty="0" err="1" smtClean="0"/>
              <a:t>Goooooose</a:t>
            </a:r>
            <a:r>
              <a:rPr lang="en-US" sz="2800" dirty="0" smtClean="0"/>
              <a:t>!)</a:t>
            </a:r>
          </a:p>
          <a:p>
            <a:r>
              <a:rPr lang="en-US" dirty="0" smtClean="0"/>
              <a:t>Real-time in the real-world </a:t>
            </a:r>
            <a:r>
              <a:rPr lang="en-US" sz="2800" dirty="0" smtClean="0"/>
              <a:t>(aka But I don’t have an A10!)</a:t>
            </a:r>
          </a:p>
          <a:p>
            <a:r>
              <a:rPr lang="en-US" dirty="0" smtClean="0"/>
              <a:t>Resources and Tools</a:t>
            </a:r>
          </a:p>
          <a:p>
            <a:pPr marL="0" indent="0">
              <a:buNone/>
            </a:pPr>
            <a:endParaRPr lang="en-US" sz="2800" dirty="0" smtClean="0"/>
          </a:p>
          <a:p>
            <a:endParaRPr lang="en-US" dirty="0" smtClean="0"/>
          </a:p>
          <a:p>
            <a:endParaRPr lang="en-US" dirty="0" smtClean="0"/>
          </a:p>
        </p:txBody>
      </p:sp>
      <p:sp>
        <p:nvSpPr>
          <p:cNvPr id="5" name="Title 4"/>
          <p:cNvSpPr>
            <a:spLocks noGrp="1"/>
          </p:cNvSpPr>
          <p:nvPr>
            <p:ph type="title" idx="4294967295"/>
          </p:nvPr>
        </p:nvSpPr>
        <p:spPr>
          <a:xfrm>
            <a:off x="547688" y="295275"/>
            <a:ext cx="11888787" cy="917575"/>
          </a:xfrm>
        </p:spPr>
        <p:txBody>
          <a:bodyPr/>
          <a:lstStyle/>
          <a:p>
            <a:r>
              <a:rPr lang="en-US" dirty="0" smtClean="0"/>
              <a:t>Agenda</a:t>
            </a:r>
            <a:endParaRPr lang="en-US" dirty="0"/>
          </a:p>
        </p:txBody>
      </p:sp>
    </p:spTree>
    <p:extLst>
      <p:ext uri="{BB962C8B-B14F-4D97-AF65-F5344CB8AC3E}">
        <p14:creationId xmlns:p14="http://schemas.microsoft.com/office/powerpoint/2010/main" val="242783601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Streaming Data?</a:t>
            </a:r>
            <a:endParaRPr lang="en-US" dirty="0"/>
          </a:p>
        </p:txBody>
      </p:sp>
      <p:sp>
        <p:nvSpPr>
          <p:cNvPr id="3" name="Text Placeholder 2"/>
          <p:cNvSpPr txBox="1">
            <a:spLocks/>
          </p:cNvSpPr>
          <p:nvPr/>
        </p:nvSpPr>
        <p:spPr>
          <a:xfrm>
            <a:off x="6475716"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in Motion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356" y="1892473"/>
            <a:ext cx="4132486" cy="4132486"/>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027237" y="1921321"/>
            <a:ext cx="3022600" cy="4132485"/>
          </a:xfrm>
          <a:prstGeom prst="rect">
            <a:avLst/>
          </a:prstGeom>
        </p:spPr>
      </p:pic>
      <p:sp>
        <p:nvSpPr>
          <p:cNvPr id="6" name="Text Placeholder 2"/>
          <p:cNvSpPr txBox="1">
            <a:spLocks/>
          </p:cNvSpPr>
          <p:nvPr/>
        </p:nvSpPr>
        <p:spPr>
          <a:xfrm>
            <a:off x="1263739"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at Rest</a:t>
            </a:r>
          </a:p>
        </p:txBody>
      </p:sp>
    </p:spTree>
    <p:extLst>
      <p:ext uri="{BB962C8B-B14F-4D97-AF65-F5344CB8AC3E}">
        <p14:creationId xmlns:p14="http://schemas.microsoft.com/office/powerpoint/2010/main" val="162622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lstStyle/>
          <a:p>
            <a:r>
              <a:rPr lang="en-US" dirty="0" smtClean="0"/>
              <a:t>Azure Streaming/</a:t>
            </a:r>
            <a:r>
              <a:rPr lang="en-US" dirty="0" err="1" smtClean="0"/>
              <a:t>IoT</a:t>
            </a:r>
            <a:r>
              <a:rPr lang="en-US" dirty="0" smtClean="0"/>
              <a:t> </a:t>
            </a:r>
            <a:r>
              <a:rPr lang="en-US" dirty="0"/>
              <a:t>s</a:t>
            </a:r>
            <a:r>
              <a:rPr lang="en-US" dirty="0" smtClean="0"/>
              <a:t>ervices</a:t>
            </a:r>
            <a:endParaRPr lang="en-US" dirty="0"/>
          </a:p>
        </p:txBody>
      </p:sp>
      <p:graphicFrame>
        <p:nvGraphicFramePr>
          <p:cNvPr id="42" name="Table 41"/>
          <p:cNvGraphicFramePr>
            <a:graphicFrameLocks noGrp="1"/>
          </p:cNvGraphicFramePr>
          <p:nvPr>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 xmlns:a16="http://schemas.microsoft.com/office/drawing/2014/main" val="20000"/>
                    </a:ext>
                  </a:extLst>
                </a:gridCol>
                <a:gridCol w="2364250">
                  <a:extLst>
                    <a:ext uri="{9D8B030D-6E8A-4147-A177-3AD203B41FA5}">
                      <a16:colId xmlns="" xmlns:a16="http://schemas.microsoft.com/office/drawing/2014/main" val="20001"/>
                    </a:ext>
                  </a:extLst>
                </a:gridCol>
                <a:gridCol w="2364250">
                  <a:extLst>
                    <a:ext uri="{9D8B030D-6E8A-4147-A177-3AD203B41FA5}">
                      <a16:colId xmlns="" xmlns:a16="http://schemas.microsoft.com/office/drawing/2014/main" val="20002"/>
                    </a:ext>
                  </a:extLst>
                </a:gridCol>
                <a:gridCol w="2364250">
                  <a:extLst>
                    <a:ext uri="{9D8B030D-6E8A-4147-A177-3AD203B41FA5}">
                      <a16:colId xmlns="" xmlns:a16="http://schemas.microsoft.com/office/drawing/2014/main" val="20003"/>
                    </a:ext>
                  </a:extLst>
                </a:gridCol>
                <a:gridCol w="2364250">
                  <a:extLst>
                    <a:ext uri="{9D8B030D-6E8A-4147-A177-3AD203B41FA5}">
                      <a16:colId xmlns="" xmlns:a16="http://schemas.microsoft.com/office/drawing/2014/main" val="20004"/>
                    </a:ext>
                  </a:extLst>
                </a:gridCol>
              </a:tblGrid>
              <a:tr h="479554">
                <a:tc>
                  <a:txBody>
                    <a:bodyPr/>
                    <a:lstStyle/>
                    <a:p>
                      <a:r>
                        <a:rPr lang="en-GB" sz="1600" b="0" dirty="0" smtClean="0">
                          <a:solidFill>
                            <a:schemeClr val="tx1"/>
                          </a:solidFill>
                          <a:latin typeface="Segoe UI Semibold" panose="020B0702040204020203" pitchFamily="34" charset="0"/>
                        </a:rPr>
                        <a:t>Devices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smtClean="0">
                          <a:solidFill>
                            <a:schemeClr val="tx1"/>
                          </a:solidFill>
                          <a:latin typeface="Segoe UI Semibold" panose="020B0702040204020203" pitchFamily="34" charset="0"/>
                        </a:rPr>
                        <a:t>Device Connectivity</a:t>
                      </a:r>
                      <a:endParaRPr lang="en-GB" sz="1600" b="0" dirty="0" smtClean="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Storage</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Analytics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App</a:t>
                      </a:r>
                      <a:r>
                        <a:rPr lang="en-US" sz="1600" kern="0" baseline="0" dirty="0" smtClean="0">
                          <a:solidFill>
                            <a:srgbClr val="FFFFFF"/>
                          </a:solidFill>
                        </a:rPr>
                        <a:t> Service</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 xmlns:a16="http://schemas.microsoft.com/office/drawing/2014/main" val="10005"/>
                  </a:ext>
                </a:extLst>
              </a:tr>
            </a:tbl>
          </a:graphicData>
        </a:graphic>
      </p:graphicFrame>
      <p:grpSp>
        <p:nvGrpSpPr>
          <p:cNvPr id="43" name="Group 42"/>
          <p:cNvGrpSpPr>
            <a:grpSpLocks noChangeAspect="1"/>
          </p:cNvGrpSpPr>
          <p:nvPr/>
        </p:nvGrpSpPr>
        <p:grpSpPr>
          <a:xfrm>
            <a:off x="980098" y="2547100"/>
            <a:ext cx="857276" cy="527895"/>
            <a:chOff x="5893817" y="-2363993"/>
            <a:chExt cx="1589176" cy="978587"/>
          </a:xfrm>
        </p:grpSpPr>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45" name="Group 44"/>
            <p:cNvGrpSpPr>
              <a:grpSpLocks noChangeAspect="1"/>
            </p:cNvGrpSpPr>
            <p:nvPr/>
          </p:nvGrpSpPr>
          <p:grpSpPr>
            <a:xfrm>
              <a:off x="6051365" y="-2363989"/>
              <a:ext cx="1149652" cy="978583"/>
              <a:chOff x="2475317" y="-6877877"/>
              <a:chExt cx="1493848" cy="1271229"/>
            </a:xfrm>
          </p:grpSpPr>
          <p:sp>
            <p:nvSpPr>
              <p:cNvPr id="51"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sp>
            <p:nvSpPr>
              <p:cNvPr id="52" name="Trapezoid 12"/>
              <p:cNvSpPr/>
              <p:nvPr/>
            </p:nvSpPr>
            <p:spPr>
              <a:xfrm>
                <a:off x="3302775" y="-5690773"/>
                <a:ext cx="666390" cy="8412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grpSp>
        <p:sp>
          <p:nvSpPr>
            <p:cNvPr id="4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4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4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49" name="Freeform 4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54" name="Group 53"/>
          <p:cNvGrpSpPr>
            <a:grpSpLocks noChangeAspect="1"/>
          </p:cNvGrpSpPr>
          <p:nvPr/>
        </p:nvGrpSpPr>
        <p:grpSpPr>
          <a:xfrm>
            <a:off x="1110827" y="3285470"/>
            <a:ext cx="695399" cy="516592"/>
            <a:chOff x="5630249" y="-855090"/>
            <a:chExt cx="1258953" cy="935238"/>
          </a:xfrm>
          <a:solidFill>
            <a:schemeClr val="bg1"/>
          </a:solidFill>
        </p:grpSpPr>
        <p:sp>
          <p:nvSpPr>
            <p:cNvPr id="55"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chemeClr val="tx1"/>
            </a:solid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6"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err="1">
                <a:solidFill>
                  <a:srgbClr val="000000"/>
                </a:solidFill>
                <a:ea typeface="Segoe UI" pitchFamily="34" charset="0"/>
                <a:cs typeface="Segoe UI" pitchFamily="34" charset="0"/>
              </a:endParaRPr>
            </a:p>
          </p:txBody>
        </p:sp>
        <p:pic>
          <p:nvPicPr>
            <p:cNvPr id="57"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58"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tx1"/>
            </a:solid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a:solidFill>
                  <a:srgbClr val="000000"/>
                </a:solidFill>
              </a:endParaRPr>
            </a:p>
          </p:txBody>
        </p:sp>
        <p:sp>
          <p:nvSpPr>
            <p:cNvPr id="59"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err="1">
                <a:solidFill>
                  <a:srgbClr val="000000"/>
                </a:solidFill>
                <a:latin typeface="Segoe UI Light"/>
                <a:ea typeface="Segoe UI" pitchFamily="34" charset="0"/>
                <a:cs typeface="Segoe UI" pitchFamily="34" charset="0"/>
              </a:endParaRPr>
            </a:p>
          </p:txBody>
        </p:sp>
        <p:sp>
          <p:nvSpPr>
            <p:cNvPr id="60"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a:solidFill>
                  <a:srgbClr val="000000"/>
                </a:solidFill>
              </a:endParaRPr>
            </a:p>
          </p:txBody>
        </p:sp>
      </p:grpSp>
      <p:grpSp>
        <p:nvGrpSpPr>
          <p:cNvPr id="61" name="Group 60"/>
          <p:cNvGrpSpPr/>
          <p:nvPr/>
        </p:nvGrpSpPr>
        <p:grpSpPr>
          <a:xfrm>
            <a:off x="1433266" y="4262064"/>
            <a:ext cx="552282" cy="335680"/>
            <a:chOff x="2012636" y="-279971"/>
            <a:chExt cx="734842" cy="447764"/>
          </a:xfrm>
          <a:solidFill>
            <a:schemeClr val="bg1"/>
          </a:solidFill>
        </p:grpSpPr>
        <p:sp>
          <p:nvSpPr>
            <p:cNvPr id="62"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err="1">
                <a:solidFill>
                  <a:srgbClr val="000000"/>
                </a:solidFill>
                <a:ea typeface="Segoe UI" pitchFamily="34" charset="0"/>
                <a:cs typeface="Segoe UI" pitchFamily="34" charset="0"/>
              </a:endParaRPr>
            </a:p>
          </p:txBody>
        </p:sp>
        <p:sp>
          <p:nvSpPr>
            <p:cNvPr id="65"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err="1">
                <a:solidFill>
                  <a:srgbClr val="000000"/>
                </a:solidFill>
                <a:ea typeface="Segoe UI" pitchFamily="34" charset="0"/>
                <a:cs typeface="Segoe UI" pitchFamily="34" charset="0"/>
              </a:endParaRPr>
            </a:p>
          </p:txBody>
        </p:sp>
      </p:grpSp>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67"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92580" y="4265776"/>
            <a:ext cx="472432" cy="472432"/>
          </a:xfrm>
          <a:prstGeom prst="rect">
            <a:avLst/>
          </a:prstGeom>
          <a:noFill/>
        </p:spPr>
      </p:pic>
      <p:pic>
        <p:nvPicPr>
          <p:cNvPr id="68"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71" name="TextBox 70"/>
          <p:cNvSpPr txBox="1"/>
          <p:nvPr/>
        </p:nvSpPr>
        <p:spPr>
          <a:xfrm>
            <a:off x="4795728" y="44299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7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75" name="Picture 7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76"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84" name="Picture 83"/>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85" name="Picture 84"/>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86" name="Picture 85"/>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90034" y="3458125"/>
            <a:ext cx="406778" cy="406778"/>
          </a:xfrm>
          <a:prstGeom prst="rect">
            <a:avLst/>
          </a:prstGeom>
        </p:spPr>
      </p:pic>
      <p:pic>
        <p:nvPicPr>
          <p:cNvPr id="87" name="Picture 86"/>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88" name="Picture 87"/>
          <p:cNvPicPr>
            <a:picLocks noChangeAspect="1"/>
          </p:cNvPicPr>
          <p:nvPr/>
        </p:nvPicPr>
        <p:blipFill>
          <a:blip r:embed="rId20"/>
          <a:stretch>
            <a:fillRect/>
          </a:stretch>
        </p:blipFill>
        <p:spPr>
          <a:xfrm>
            <a:off x="7100403" y="3351688"/>
            <a:ext cx="529819" cy="529819"/>
          </a:xfrm>
          <a:prstGeom prst="rect">
            <a:avLst/>
          </a:prstGeom>
        </p:spPr>
      </p:pic>
      <p:pic>
        <p:nvPicPr>
          <p:cNvPr id="89" name="Picture 88"/>
          <p:cNvPicPr>
            <a:picLocks noChangeAspect="1"/>
          </p:cNvPicPr>
          <p:nvPr/>
        </p:nvPicPr>
        <p:blipFill>
          <a:blip r:embed="rId21"/>
          <a:stretch>
            <a:fillRect/>
          </a:stretch>
        </p:blipFill>
        <p:spPr>
          <a:xfrm>
            <a:off x="2324280" y="2547100"/>
            <a:ext cx="557267" cy="557267"/>
          </a:xfrm>
          <a:prstGeom prst="rect">
            <a:avLst/>
          </a:prstGeom>
        </p:spPr>
      </p:pic>
      <p:pic>
        <p:nvPicPr>
          <p:cNvPr id="90" name="Picture 89"/>
          <p:cNvPicPr>
            <a:picLocks noChangeAspect="1"/>
          </p:cNvPicPr>
          <p:nvPr/>
        </p:nvPicPr>
        <p:blipFill>
          <a:blip r:embed="rId22"/>
          <a:stretch>
            <a:fillRect/>
          </a:stretch>
        </p:blipFill>
        <p:spPr>
          <a:xfrm>
            <a:off x="7060007" y="4131977"/>
            <a:ext cx="610610" cy="610610"/>
          </a:xfrm>
          <a:prstGeom prst="rect">
            <a:avLst/>
          </a:prstGeom>
        </p:spPr>
      </p:pic>
      <p:sp>
        <p:nvSpPr>
          <p:cNvPr id="2" name="Rectangle 1"/>
          <p:cNvSpPr/>
          <p:nvPr/>
        </p:nvSpPr>
        <p:spPr bwMode="auto">
          <a:xfrm>
            <a:off x="655637" y="4843269"/>
            <a:ext cx="3962400" cy="1930594"/>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50" name="Rectangle 49"/>
          <p:cNvSpPr/>
          <p:nvPr/>
        </p:nvSpPr>
        <p:spPr bwMode="auto">
          <a:xfrm>
            <a:off x="4008437" y="5800030"/>
            <a:ext cx="3922146" cy="1127637"/>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284135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1+#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1+#ppt_w/2"/>
                                          </p:val>
                                        </p:tav>
                                        <p:tav tm="100000">
                                          <p:val>
                                            <p:strVal val="#ppt_x"/>
                                          </p:val>
                                        </p:tav>
                                      </p:tavLst>
                                    </p:anim>
                                    <p:anim calcmode="lin" valueType="num">
                                      <p:cBhvr additive="base">
                                        <p:cTn id="20" dur="500" fill="hold"/>
                                        <p:tgtEl>
                                          <p:spTgt spid="6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1+#ppt_w/2"/>
                                          </p:val>
                                        </p:tav>
                                        <p:tav tm="100000">
                                          <p:val>
                                            <p:strVal val="#ppt_x"/>
                                          </p:val>
                                        </p:tav>
                                      </p:tavLst>
                                    </p:anim>
                                    <p:anim calcmode="lin" valueType="num">
                                      <p:cBhvr additive="base">
                                        <p:cTn id="24" dur="500" fill="hold"/>
                                        <p:tgtEl>
                                          <p:spTgt spid="6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fill="hold"/>
                                        <p:tgtEl>
                                          <p:spTgt spid="71"/>
                                        </p:tgtEl>
                                        <p:attrNameLst>
                                          <p:attrName>ppt_x</p:attrName>
                                        </p:attrNameLst>
                                      </p:cBhvr>
                                      <p:tavLst>
                                        <p:tav tm="0">
                                          <p:val>
                                            <p:strVal val="1+#ppt_w/2"/>
                                          </p:val>
                                        </p:tav>
                                        <p:tav tm="100000">
                                          <p:val>
                                            <p:strVal val="#ppt_x"/>
                                          </p:val>
                                        </p:tav>
                                      </p:tavLst>
                                    </p:anim>
                                    <p:anim calcmode="lin" valueType="num">
                                      <p:cBhvr additive="base">
                                        <p:cTn id="28" dur="500" fill="hold"/>
                                        <p:tgtEl>
                                          <p:spTgt spid="71"/>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1+#ppt_w/2"/>
                                          </p:val>
                                        </p:tav>
                                        <p:tav tm="100000">
                                          <p:val>
                                            <p:strVal val="#ppt_x"/>
                                          </p:val>
                                        </p:tav>
                                      </p:tavLst>
                                    </p:anim>
                                    <p:anim calcmode="lin" valueType="num">
                                      <p:cBhvr additive="base">
                                        <p:cTn id="48" dur="500" fill="hold"/>
                                        <p:tgtEl>
                                          <p:spTgt spid="8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1+#ppt_w/2"/>
                                          </p:val>
                                        </p:tav>
                                        <p:tav tm="100000">
                                          <p:val>
                                            <p:strVal val="#ppt_x"/>
                                          </p:val>
                                        </p:tav>
                                      </p:tavLst>
                                    </p:anim>
                                    <p:anim calcmode="lin" valueType="num">
                                      <p:cBhvr additive="base">
                                        <p:cTn id="52" dur="500" fill="hold"/>
                                        <p:tgtEl>
                                          <p:spTgt spid="61"/>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1+#ppt_w/2"/>
                                          </p:val>
                                        </p:tav>
                                        <p:tav tm="100000">
                                          <p:val>
                                            <p:strVal val="#ppt_x"/>
                                          </p:val>
                                        </p:tav>
                                      </p:tavLst>
                                    </p:anim>
                                    <p:anim calcmode="lin" valueType="num">
                                      <p:cBhvr additive="base">
                                        <p:cTn id="56" dur="500" fill="hold"/>
                                        <p:tgtEl>
                                          <p:spTgt spid="54"/>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1+#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500" fill="hold"/>
                                        <p:tgtEl>
                                          <p:spTgt spid="72"/>
                                        </p:tgtEl>
                                        <p:attrNameLst>
                                          <p:attrName>ppt_x</p:attrName>
                                        </p:attrNameLst>
                                      </p:cBhvr>
                                      <p:tavLst>
                                        <p:tav tm="0">
                                          <p:val>
                                            <p:strVal val="1+#ppt_w/2"/>
                                          </p:val>
                                        </p:tav>
                                        <p:tav tm="100000">
                                          <p:val>
                                            <p:strVal val="#ppt_x"/>
                                          </p:val>
                                        </p:tav>
                                      </p:tavLst>
                                    </p:anim>
                                    <p:anim calcmode="lin" valueType="num">
                                      <p:cBhvr additive="base">
                                        <p:cTn id="64" dur="500" fill="hold"/>
                                        <p:tgtEl>
                                          <p:spTgt spid="72"/>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 calcmode="lin" valueType="num">
                                      <p:cBhvr additive="base">
                                        <p:cTn id="67" dur="500" fill="hold"/>
                                        <p:tgtEl>
                                          <p:spTgt spid="70"/>
                                        </p:tgtEl>
                                        <p:attrNameLst>
                                          <p:attrName>ppt_x</p:attrName>
                                        </p:attrNameLst>
                                      </p:cBhvr>
                                      <p:tavLst>
                                        <p:tav tm="0">
                                          <p:val>
                                            <p:strVal val="1+#ppt_w/2"/>
                                          </p:val>
                                        </p:tav>
                                        <p:tav tm="100000">
                                          <p:val>
                                            <p:strVal val="#ppt_x"/>
                                          </p:val>
                                        </p:tav>
                                      </p:tavLst>
                                    </p:anim>
                                    <p:anim calcmode="lin" valueType="num">
                                      <p:cBhvr additive="base">
                                        <p:cTn id="68" dur="500" fill="hold"/>
                                        <p:tgtEl>
                                          <p:spTgt spid="70"/>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anim calcmode="lin" valueType="num">
                                      <p:cBhvr additive="base">
                                        <p:cTn id="71" dur="500" fill="hold"/>
                                        <p:tgtEl>
                                          <p:spTgt spid="85"/>
                                        </p:tgtEl>
                                        <p:attrNameLst>
                                          <p:attrName>ppt_x</p:attrName>
                                        </p:attrNameLst>
                                      </p:cBhvr>
                                      <p:tavLst>
                                        <p:tav tm="0">
                                          <p:val>
                                            <p:strVal val="1+#ppt_w/2"/>
                                          </p:val>
                                        </p:tav>
                                        <p:tav tm="100000">
                                          <p:val>
                                            <p:strVal val="#ppt_x"/>
                                          </p:val>
                                        </p:tav>
                                      </p:tavLst>
                                    </p:anim>
                                    <p:anim calcmode="lin" valueType="num">
                                      <p:cBhvr additive="base">
                                        <p:cTn id="72" dur="500" fill="hold"/>
                                        <p:tgtEl>
                                          <p:spTgt spid="85"/>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86"/>
                                        </p:tgtEl>
                                        <p:attrNameLst>
                                          <p:attrName>style.visibility</p:attrName>
                                        </p:attrNameLst>
                                      </p:cBhvr>
                                      <p:to>
                                        <p:strVal val="visible"/>
                                      </p:to>
                                    </p:set>
                                    <p:anim calcmode="lin" valueType="num">
                                      <p:cBhvr additive="base">
                                        <p:cTn id="75" dur="500" fill="hold"/>
                                        <p:tgtEl>
                                          <p:spTgt spid="86"/>
                                        </p:tgtEl>
                                        <p:attrNameLst>
                                          <p:attrName>ppt_x</p:attrName>
                                        </p:attrNameLst>
                                      </p:cBhvr>
                                      <p:tavLst>
                                        <p:tav tm="0">
                                          <p:val>
                                            <p:strVal val="1+#ppt_w/2"/>
                                          </p:val>
                                        </p:tav>
                                        <p:tav tm="100000">
                                          <p:val>
                                            <p:strVal val="#ppt_x"/>
                                          </p:val>
                                        </p:tav>
                                      </p:tavLst>
                                    </p:anim>
                                    <p:anim calcmode="lin" valueType="num">
                                      <p:cBhvr additive="base">
                                        <p:cTn id="76" dur="500" fill="hold"/>
                                        <p:tgtEl>
                                          <p:spTgt spid="86"/>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 calcmode="lin" valueType="num">
                                      <p:cBhvr additive="base">
                                        <p:cTn id="79" dur="500" fill="hold"/>
                                        <p:tgtEl>
                                          <p:spTgt spid="87"/>
                                        </p:tgtEl>
                                        <p:attrNameLst>
                                          <p:attrName>ppt_x</p:attrName>
                                        </p:attrNameLst>
                                      </p:cBhvr>
                                      <p:tavLst>
                                        <p:tav tm="0">
                                          <p:val>
                                            <p:strVal val="1+#ppt_w/2"/>
                                          </p:val>
                                        </p:tav>
                                        <p:tav tm="100000">
                                          <p:val>
                                            <p:strVal val="#ppt_x"/>
                                          </p:val>
                                        </p:tav>
                                      </p:tavLst>
                                    </p:anim>
                                    <p:anim calcmode="lin" valueType="num">
                                      <p:cBhvr additive="base">
                                        <p:cTn id="80" dur="500" fill="hold"/>
                                        <p:tgtEl>
                                          <p:spTgt spid="87"/>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89"/>
                                        </p:tgtEl>
                                        <p:attrNameLst>
                                          <p:attrName>style.visibility</p:attrName>
                                        </p:attrNameLst>
                                      </p:cBhvr>
                                      <p:to>
                                        <p:strVal val="visible"/>
                                      </p:to>
                                    </p:set>
                                    <p:anim calcmode="lin" valueType="num">
                                      <p:cBhvr additive="base">
                                        <p:cTn id="83" dur="500" fill="hold"/>
                                        <p:tgtEl>
                                          <p:spTgt spid="89"/>
                                        </p:tgtEl>
                                        <p:attrNameLst>
                                          <p:attrName>ppt_x</p:attrName>
                                        </p:attrNameLst>
                                      </p:cBhvr>
                                      <p:tavLst>
                                        <p:tav tm="0">
                                          <p:val>
                                            <p:strVal val="1+#ppt_w/2"/>
                                          </p:val>
                                        </p:tav>
                                        <p:tav tm="100000">
                                          <p:val>
                                            <p:strVal val="#ppt_x"/>
                                          </p:val>
                                        </p:tav>
                                      </p:tavLst>
                                    </p:anim>
                                    <p:anim calcmode="lin" valueType="num">
                                      <p:cBhvr additive="base">
                                        <p:cTn id="84" dur="500" fill="hold"/>
                                        <p:tgtEl>
                                          <p:spTgt spid="89"/>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88"/>
                                        </p:tgtEl>
                                        <p:attrNameLst>
                                          <p:attrName>style.visibility</p:attrName>
                                        </p:attrNameLst>
                                      </p:cBhvr>
                                      <p:to>
                                        <p:strVal val="visible"/>
                                      </p:to>
                                    </p:set>
                                    <p:anim calcmode="lin" valueType="num">
                                      <p:cBhvr additive="base">
                                        <p:cTn id="87" dur="500" fill="hold"/>
                                        <p:tgtEl>
                                          <p:spTgt spid="88"/>
                                        </p:tgtEl>
                                        <p:attrNameLst>
                                          <p:attrName>ppt_x</p:attrName>
                                        </p:attrNameLst>
                                      </p:cBhvr>
                                      <p:tavLst>
                                        <p:tav tm="0">
                                          <p:val>
                                            <p:strVal val="1+#ppt_w/2"/>
                                          </p:val>
                                        </p:tav>
                                        <p:tav tm="100000">
                                          <p:val>
                                            <p:strVal val="#ppt_x"/>
                                          </p:val>
                                        </p:tav>
                                      </p:tavLst>
                                    </p:anim>
                                    <p:anim calcmode="lin" valueType="num">
                                      <p:cBhvr additive="base">
                                        <p:cTn id="88" dur="500" fill="hold"/>
                                        <p:tgtEl>
                                          <p:spTgt spid="88"/>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0"/>
                                        </p:tgtEl>
                                        <p:attrNameLst>
                                          <p:attrName>style.visibility</p:attrName>
                                        </p:attrNameLst>
                                      </p:cBhvr>
                                      <p:to>
                                        <p:strVal val="visible"/>
                                      </p:to>
                                    </p:set>
                                    <p:anim calcmode="lin" valueType="num">
                                      <p:cBhvr additive="base">
                                        <p:cTn id="91" dur="500" fill="hold"/>
                                        <p:tgtEl>
                                          <p:spTgt spid="90"/>
                                        </p:tgtEl>
                                        <p:attrNameLst>
                                          <p:attrName>ppt_x</p:attrName>
                                        </p:attrNameLst>
                                      </p:cBhvr>
                                      <p:tavLst>
                                        <p:tav tm="0">
                                          <p:val>
                                            <p:strVal val="1+#ppt_w/2"/>
                                          </p:val>
                                        </p:tav>
                                        <p:tav tm="100000">
                                          <p:val>
                                            <p:strVal val="#ppt_x"/>
                                          </p:val>
                                        </p:tav>
                                      </p:tavLst>
                                    </p:anim>
                                    <p:anim calcmode="lin" valueType="num">
                                      <p:cBhvr additive="base">
                                        <p:cTn id="92"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994735" cy="1181100"/>
          </a:xfrm>
        </p:spPr>
        <p:txBody>
          <a:bodyPr/>
          <a:lstStyle/>
          <a:p>
            <a:r>
              <a:rPr lang="en-US" dirty="0" smtClean="0"/>
              <a:t>Demo Architecture</a:t>
            </a:r>
            <a:endParaRPr lang="en-US" dirty="0"/>
          </a:p>
        </p:txBody>
      </p:sp>
      <p:grpSp>
        <p:nvGrpSpPr>
          <p:cNvPr id="46" name="Group 45"/>
          <p:cNvGrpSpPr/>
          <p:nvPr/>
        </p:nvGrpSpPr>
        <p:grpSpPr>
          <a:xfrm>
            <a:off x="3558457" y="2415943"/>
            <a:ext cx="1524000" cy="1524000"/>
            <a:chOff x="1029642" y="1874304"/>
            <a:chExt cx="1524000" cy="1524000"/>
          </a:xfrm>
        </p:grpSpPr>
        <p:sp>
          <p:nvSpPr>
            <p:cNvPr id="47" name="Rectangle 46"/>
            <p:cNvSpPr/>
            <p:nvPr>
              <p:custDataLst>
                <p:tags r:id="rId1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14"/>
            <a:stretch>
              <a:fillRect/>
            </a:stretch>
          </p:blipFill>
          <p:spPr>
            <a:xfrm>
              <a:off x="1456680" y="2150502"/>
              <a:ext cx="669924" cy="669924"/>
            </a:xfrm>
            <a:prstGeom prst="rect">
              <a:avLst/>
            </a:prstGeom>
          </p:spPr>
        </p:pic>
      </p:grpSp>
      <p:grpSp>
        <p:nvGrpSpPr>
          <p:cNvPr id="16" name="Group 15"/>
          <p:cNvGrpSpPr/>
          <p:nvPr/>
        </p:nvGrpSpPr>
        <p:grpSpPr>
          <a:xfrm>
            <a:off x="10185870" y="2364834"/>
            <a:ext cx="1524000" cy="1524000"/>
            <a:chOff x="10078310" y="2364834"/>
            <a:chExt cx="1524000" cy="1524000"/>
          </a:xfrm>
        </p:grpSpPr>
        <p:sp>
          <p:nvSpPr>
            <p:cNvPr id="37" name="Rectangle 36"/>
            <p:cNvSpPr/>
            <p:nvPr>
              <p:custDataLst>
                <p:tags r:id="rId10"/>
              </p:custDataLst>
            </p:nvPr>
          </p:nvSpPr>
          <p:spPr bwMode="auto">
            <a:xfrm>
              <a:off x="10078310" y="2364834"/>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0637" y="2396876"/>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5657746" y="2386818"/>
            <a:ext cx="1524000" cy="1524000"/>
            <a:chOff x="2645082" y="1874304"/>
            <a:chExt cx="1524000" cy="1524000"/>
          </a:xfrm>
        </p:grpSpPr>
        <p:sp>
          <p:nvSpPr>
            <p:cNvPr id="43" name="Rectangle 42"/>
            <p:cNvSpPr/>
            <p:nvPr>
              <p:custDataLst>
                <p:tags r:id="rId9"/>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16"/>
            <a:stretch>
              <a:fillRect/>
            </a:stretch>
          </p:blipFill>
          <p:spPr>
            <a:xfrm>
              <a:off x="3000392" y="2092364"/>
              <a:ext cx="780356" cy="780356"/>
            </a:xfrm>
            <a:prstGeom prst="rect">
              <a:avLst/>
            </a:prstGeom>
          </p:spPr>
        </p:pic>
      </p:grpSp>
      <p:grpSp>
        <p:nvGrpSpPr>
          <p:cNvPr id="67" name="Group 66"/>
          <p:cNvGrpSpPr/>
          <p:nvPr/>
        </p:nvGrpSpPr>
        <p:grpSpPr>
          <a:xfrm>
            <a:off x="7741147" y="2430462"/>
            <a:ext cx="1524000" cy="1524000"/>
            <a:chOff x="1029642" y="3489744"/>
            <a:chExt cx="1524000" cy="1524000"/>
          </a:xfrm>
        </p:grpSpPr>
        <p:sp>
          <p:nvSpPr>
            <p:cNvPr id="68" name="Rectangle 67"/>
            <p:cNvSpPr/>
            <p:nvPr>
              <p:custDataLst>
                <p:tags r:id="rId8"/>
              </p:custDataLst>
            </p:nvPr>
          </p:nvSpPr>
          <p:spPr bwMode="auto">
            <a:xfrm>
              <a:off x="1029642" y="3489744"/>
              <a:ext cx="1524000" cy="1524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SQL</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1497" y="3678329"/>
              <a:ext cx="780290" cy="780290"/>
            </a:xfrm>
            <a:prstGeom prst="rect">
              <a:avLst/>
            </a:prstGeom>
          </p:spPr>
        </p:pic>
      </p:grpSp>
      <p:grpSp>
        <p:nvGrpSpPr>
          <p:cNvPr id="71" name="Group 70"/>
          <p:cNvGrpSpPr/>
          <p:nvPr/>
        </p:nvGrpSpPr>
        <p:grpSpPr>
          <a:xfrm>
            <a:off x="7741147" y="4187031"/>
            <a:ext cx="1524000" cy="1524000"/>
            <a:chOff x="2645082" y="3489744"/>
            <a:chExt cx="1524000" cy="1524000"/>
          </a:xfrm>
          <a:solidFill>
            <a:schemeClr val="accent5"/>
          </a:solidFill>
        </p:grpSpPr>
        <p:sp>
          <p:nvSpPr>
            <p:cNvPr id="72" name="Rectangle 71"/>
            <p:cNvSpPr/>
            <p:nvPr>
              <p:custDataLst>
                <p:tags r:id="rId7"/>
              </p:custDataLst>
            </p:nvPr>
          </p:nvSpPr>
          <p:spPr bwMode="auto">
            <a:xfrm>
              <a:off x="2645082" y="3489744"/>
              <a:ext cx="1524000" cy="1524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Blob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3" name="Freeform 72"/>
            <p:cNvSpPr>
              <a:spLocks noChangeAspect="1"/>
            </p:cNvSpPr>
            <p:nvPr/>
          </p:nvSpPr>
          <p:spPr bwMode="auto">
            <a:xfrm>
              <a:off x="3007842" y="3716973"/>
              <a:ext cx="798480" cy="685572"/>
            </a:xfrm>
            <a:custGeom>
              <a:avLst/>
              <a:gdLst>
                <a:gd name="connsiteX0" fmla="*/ 818150 w 1115918"/>
                <a:gd name="connsiteY0" fmla="*/ 739683 h 958123"/>
                <a:gd name="connsiteX1" fmla="*/ 818150 w 1115918"/>
                <a:gd name="connsiteY1" fmla="*/ 869541 h 958123"/>
                <a:gd name="connsiteX2" fmla="*/ 1026430 w 1115918"/>
                <a:gd name="connsiteY2" fmla="*/ 869541 h 958123"/>
                <a:gd name="connsiteX3" fmla="*/ 1026430 w 1115918"/>
                <a:gd name="connsiteY3" fmla="*/ 739683 h 958123"/>
                <a:gd name="connsiteX4" fmla="*/ 575262 w 1115918"/>
                <a:gd name="connsiteY4" fmla="*/ 739683 h 958123"/>
                <a:gd name="connsiteX5" fmla="*/ 575262 w 1115918"/>
                <a:gd name="connsiteY5" fmla="*/ 869541 h 958123"/>
                <a:gd name="connsiteX6" fmla="*/ 783542 w 1115918"/>
                <a:gd name="connsiteY6" fmla="*/ 869541 h 958123"/>
                <a:gd name="connsiteX7" fmla="*/ 783542 w 1115918"/>
                <a:gd name="connsiteY7" fmla="*/ 739683 h 958123"/>
                <a:gd name="connsiteX8" fmla="*/ 332375 w 1115918"/>
                <a:gd name="connsiteY8" fmla="*/ 739683 h 958123"/>
                <a:gd name="connsiteX9" fmla="*/ 332375 w 1115918"/>
                <a:gd name="connsiteY9" fmla="*/ 869541 h 958123"/>
                <a:gd name="connsiteX10" fmla="*/ 540655 w 1115918"/>
                <a:gd name="connsiteY10" fmla="*/ 869541 h 958123"/>
                <a:gd name="connsiteX11" fmla="*/ 540655 w 1115918"/>
                <a:gd name="connsiteY11" fmla="*/ 739683 h 958123"/>
                <a:gd name="connsiteX12" fmla="*/ 89488 w 1115918"/>
                <a:gd name="connsiteY12" fmla="*/ 739683 h 958123"/>
                <a:gd name="connsiteX13" fmla="*/ 89488 w 1115918"/>
                <a:gd name="connsiteY13" fmla="*/ 869541 h 958123"/>
                <a:gd name="connsiteX14" fmla="*/ 297768 w 1115918"/>
                <a:gd name="connsiteY14" fmla="*/ 869541 h 958123"/>
                <a:gd name="connsiteX15" fmla="*/ 297768 w 1115918"/>
                <a:gd name="connsiteY15" fmla="*/ 739683 h 958123"/>
                <a:gd name="connsiteX16" fmla="*/ 818150 w 1115918"/>
                <a:gd name="connsiteY16" fmla="*/ 583625 h 958123"/>
                <a:gd name="connsiteX17" fmla="*/ 818150 w 1115918"/>
                <a:gd name="connsiteY17" fmla="*/ 713483 h 958123"/>
                <a:gd name="connsiteX18" fmla="*/ 1026430 w 1115918"/>
                <a:gd name="connsiteY18" fmla="*/ 713483 h 958123"/>
                <a:gd name="connsiteX19" fmla="*/ 1026430 w 1115918"/>
                <a:gd name="connsiteY19" fmla="*/ 583625 h 958123"/>
                <a:gd name="connsiteX20" fmla="*/ 575262 w 1115918"/>
                <a:gd name="connsiteY20" fmla="*/ 583625 h 958123"/>
                <a:gd name="connsiteX21" fmla="*/ 575262 w 1115918"/>
                <a:gd name="connsiteY21" fmla="*/ 713483 h 958123"/>
                <a:gd name="connsiteX22" fmla="*/ 783542 w 1115918"/>
                <a:gd name="connsiteY22" fmla="*/ 713483 h 958123"/>
                <a:gd name="connsiteX23" fmla="*/ 783542 w 1115918"/>
                <a:gd name="connsiteY23" fmla="*/ 583625 h 958123"/>
                <a:gd name="connsiteX24" fmla="*/ 332375 w 1115918"/>
                <a:gd name="connsiteY24" fmla="*/ 583625 h 958123"/>
                <a:gd name="connsiteX25" fmla="*/ 332375 w 1115918"/>
                <a:gd name="connsiteY25" fmla="*/ 713483 h 958123"/>
                <a:gd name="connsiteX26" fmla="*/ 540655 w 1115918"/>
                <a:gd name="connsiteY26" fmla="*/ 713483 h 958123"/>
                <a:gd name="connsiteX27" fmla="*/ 540655 w 1115918"/>
                <a:gd name="connsiteY27" fmla="*/ 583625 h 958123"/>
                <a:gd name="connsiteX28" fmla="*/ 89488 w 1115918"/>
                <a:gd name="connsiteY28" fmla="*/ 583625 h 958123"/>
                <a:gd name="connsiteX29" fmla="*/ 89488 w 1115918"/>
                <a:gd name="connsiteY29" fmla="*/ 713483 h 958123"/>
                <a:gd name="connsiteX30" fmla="*/ 297768 w 1115918"/>
                <a:gd name="connsiteY30" fmla="*/ 713483 h 958123"/>
                <a:gd name="connsiteX31" fmla="*/ 297768 w 1115918"/>
                <a:gd name="connsiteY31" fmla="*/ 583625 h 958123"/>
                <a:gd name="connsiteX32" fmla="*/ 818150 w 1115918"/>
                <a:gd name="connsiteY32" fmla="*/ 418755 h 958123"/>
                <a:gd name="connsiteX33" fmla="*/ 818150 w 1115918"/>
                <a:gd name="connsiteY33" fmla="*/ 548613 h 958123"/>
                <a:gd name="connsiteX34" fmla="*/ 1026430 w 1115918"/>
                <a:gd name="connsiteY34" fmla="*/ 548613 h 958123"/>
                <a:gd name="connsiteX35" fmla="*/ 1026430 w 1115918"/>
                <a:gd name="connsiteY35" fmla="*/ 418755 h 958123"/>
                <a:gd name="connsiteX36" fmla="*/ 575262 w 1115918"/>
                <a:gd name="connsiteY36" fmla="*/ 418755 h 958123"/>
                <a:gd name="connsiteX37" fmla="*/ 575262 w 1115918"/>
                <a:gd name="connsiteY37" fmla="*/ 548613 h 958123"/>
                <a:gd name="connsiteX38" fmla="*/ 783542 w 1115918"/>
                <a:gd name="connsiteY38" fmla="*/ 548613 h 958123"/>
                <a:gd name="connsiteX39" fmla="*/ 783542 w 1115918"/>
                <a:gd name="connsiteY39" fmla="*/ 418755 h 958123"/>
                <a:gd name="connsiteX40" fmla="*/ 332375 w 1115918"/>
                <a:gd name="connsiteY40" fmla="*/ 418755 h 958123"/>
                <a:gd name="connsiteX41" fmla="*/ 332375 w 1115918"/>
                <a:gd name="connsiteY41" fmla="*/ 548613 h 958123"/>
                <a:gd name="connsiteX42" fmla="*/ 540655 w 1115918"/>
                <a:gd name="connsiteY42" fmla="*/ 548613 h 958123"/>
                <a:gd name="connsiteX43" fmla="*/ 540655 w 1115918"/>
                <a:gd name="connsiteY43" fmla="*/ 418755 h 958123"/>
                <a:gd name="connsiteX44" fmla="*/ 89488 w 1115918"/>
                <a:gd name="connsiteY44" fmla="*/ 418755 h 958123"/>
                <a:gd name="connsiteX45" fmla="*/ 89488 w 1115918"/>
                <a:gd name="connsiteY45" fmla="*/ 548613 h 958123"/>
                <a:gd name="connsiteX46" fmla="*/ 297768 w 1115918"/>
                <a:gd name="connsiteY46" fmla="*/ 548613 h 958123"/>
                <a:gd name="connsiteX47" fmla="*/ 297768 w 1115918"/>
                <a:gd name="connsiteY47" fmla="*/ 418755 h 958123"/>
                <a:gd name="connsiteX48" fmla="*/ 818150 w 1115918"/>
                <a:gd name="connsiteY48" fmla="*/ 249772 h 958123"/>
                <a:gd name="connsiteX49" fmla="*/ 818150 w 1115918"/>
                <a:gd name="connsiteY49" fmla="*/ 379630 h 958123"/>
                <a:gd name="connsiteX50" fmla="*/ 1026430 w 1115918"/>
                <a:gd name="connsiteY50" fmla="*/ 379630 h 958123"/>
                <a:gd name="connsiteX51" fmla="*/ 1026430 w 1115918"/>
                <a:gd name="connsiteY51" fmla="*/ 249772 h 958123"/>
                <a:gd name="connsiteX52" fmla="*/ 575262 w 1115918"/>
                <a:gd name="connsiteY52" fmla="*/ 249772 h 958123"/>
                <a:gd name="connsiteX53" fmla="*/ 575262 w 1115918"/>
                <a:gd name="connsiteY53" fmla="*/ 379630 h 958123"/>
                <a:gd name="connsiteX54" fmla="*/ 783542 w 1115918"/>
                <a:gd name="connsiteY54" fmla="*/ 379630 h 958123"/>
                <a:gd name="connsiteX55" fmla="*/ 783542 w 1115918"/>
                <a:gd name="connsiteY55" fmla="*/ 249772 h 958123"/>
                <a:gd name="connsiteX56" fmla="*/ 332375 w 1115918"/>
                <a:gd name="connsiteY56" fmla="*/ 249772 h 958123"/>
                <a:gd name="connsiteX57" fmla="*/ 332375 w 1115918"/>
                <a:gd name="connsiteY57" fmla="*/ 379630 h 958123"/>
                <a:gd name="connsiteX58" fmla="*/ 540655 w 1115918"/>
                <a:gd name="connsiteY58" fmla="*/ 379630 h 958123"/>
                <a:gd name="connsiteX59" fmla="*/ 540655 w 1115918"/>
                <a:gd name="connsiteY59" fmla="*/ 249772 h 958123"/>
                <a:gd name="connsiteX60" fmla="*/ 89488 w 1115918"/>
                <a:gd name="connsiteY60" fmla="*/ 249772 h 958123"/>
                <a:gd name="connsiteX61" fmla="*/ 89488 w 1115918"/>
                <a:gd name="connsiteY61" fmla="*/ 379630 h 958123"/>
                <a:gd name="connsiteX62" fmla="*/ 297768 w 1115918"/>
                <a:gd name="connsiteY62" fmla="*/ 379630 h 958123"/>
                <a:gd name="connsiteX63" fmla="*/ 297768 w 1115918"/>
                <a:gd name="connsiteY63" fmla="*/ 249772 h 958123"/>
                <a:gd name="connsiteX64" fmla="*/ 57890 w 1115918"/>
                <a:gd name="connsiteY64" fmla="*/ 0 h 958123"/>
                <a:gd name="connsiteX65" fmla="*/ 1058028 w 1115918"/>
                <a:gd name="connsiteY65" fmla="*/ 0 h 958123"/>
                <a:gd name="connsiteX66" fmla="*/ 1115918 w 1115918"/>
                <a:gd name="connsiteY66" fmla="*/ 57890 h 958123"/>
                <a:gd name="connsiteX67" fmla="*/ 1115918 w 1115918"/>
                <a:gd name="connsiteY67" fmla="*/ 900233 h 958123"/>
                <a:gd name="connsiteX68" fmla="*/ 1058028 w 1115918"/>
                <a:gd name="connsiteY68" fmla="*/ 958123 h 958123"/>
                <a:gd name="connsiteX69" fmla="*/ 57890 w 1115918"/>
                <a:gd name="connsiteY69" fmla="*/ 958123 h 958123"/>
                <a:gd name="connsiteX70" fmla="*/ 0 w 1115918"/>
                <a:gd name="connsiteY70" fmla="*/ 900233 h 958123"/>
                <a:gd name="connsiteX71" fmla="*/ 0 w 1115918"/>
                <a:gd name="connsiteY71" fmla="*/ 57890 h 958123"/>
                <a:gd name="connsiteX72" fmla="*/ 57890 w 1115918"/>
                <a:gd name="connsiteY72" fmla="*/ 0 h 9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15918" h="958123">
                  <a:moveTo>
                    <a:pt x="818150" y="739683"/>
                  </a:moveTo>
                  <a:lnTo>
                    <a:pt x="818150" y="869541"/>
                  </a:lnTo>
                  <a:lnTo>
                    <a:pt x="1026430" y="869541"/>
                  </a:lnTo>
                  <a:lnTo>
                    <a:pt x="1026430" y="739683"/>
                  </a:lnTo>
                  <a:close/>
                  <a:moveTo>
                    <a:pt x="575262" y="739683"/>
                  </a:moveTo>
                  <a:lnTo>
                    <a:pt x="575262" y="869541"/>
                  </a:lnTo>
                  <a:lnTo>
                    <a:pt x="783542" y="869541"/>
                  </a:lnTo>
                  <a:lnTo>
                    <a:pt x="783542" y="739683"/>
                  </a:lnTo>
                  <a:close/>
                  <a:moveTo>
                    <a:pt x="332375" y="739683"/>
                  </a:moveTo>
                  <a:lnTo>
                    <a:pt x="332375" y="869541"/>
                  </a:lnTo>
                  <a:lnTo>
                    <a:pt x="540655" y="869541"/>
                  </a:lnTo>
                  <a:lnTo>
                    <a:pt x="540655" y="739683"/>
                  </a:lnTo>
                  <a:close/>
                  <a:moveTo>
                    <a:pt x="89488" y="739683"/>
                  </a:moveTo>
                  <a:lnTo>
                    <a:pt x="89488" y="869541"/>
                  </a:lnTo>
                  <a:lnTo>
                    <a:pt x="297768" y="869541"/>
                  </a:lnTo>
                  <a:lnTo>
                    <a:pt x="297768" y="739683"/>
                  </a:lnTo>
                  <a:close/>
                  <a:moveTo>
                    <a:pt x="818150" y="583625"/>
                  </a:moveTo>
                  <a:lnTo>
                    <a:pt x="818150" y="713483"/>
                  </a:lnTo>
                  <a:lnTo>
                    <a:pt x="1026430" y="713483"/>
                  </a:lnTo>
                  <a:lnTo>
                    <a:pt x="1026430" y="583625"/>
                  </a:lnTo>
                  <a:close/>
                  <a:moveTo>
                    <a:pt x="575262" y="583625"/>
                  </a:moveTo>
                  <a:lnTo>
                    <a:pt x="575262" y="713483"/>
                  </a:lnTo>
                  <a:lnTo>
                    <a:pt x="783542" y="713483"/>
                  </a:lnTo>
                  <a:lnTo>
                    <a:pt x="783542" y="583625"/>
                  </a:lnTo>
                  <a:close/>
                  <a:moveTo>
                    <a:pt x="332375" y="583625"/>
                  </a:moveTo>
                  <a:lnTo>
                    <a:pt x="332375" y="713483"/>
                  </a:lnTo>
                  <a:lnTo>
                    <a:pt x="540655" y="713483"/>
                  </a:lnTo>
                  <a:lnTo>
                    <a:pt x="540655" y="583625"/>
                  </a:lnTo>
                  <a:close/>
                  <a:moveTo>
                    <a:pt x="89488" y="583625"/>
                  </a:moveTo>
                  <a:lnTo>
                    <a:pt x="89488" y="713483"/>
                  </a:lnTo>
                  <a:lnTo>
                    <a:pt x="297768" y="713483"/>
                  </a:lnTo>
                  <a:lnTo>
                    <a:pt x="297768" y="583625"/>
                  </a:lnTo>
                  <a:close/>
                  <a:moveTo>
                    <a:pt x="818150" y="418755"/>
                  </a:moveTo>
                  <a:lnTo>
                    <a:pt x="818150" y="548613"/>
                  </a:lnTo>
                  <a:lnTo>
                    <a:pt x="1026430" y="548613"/>
                  </a:lnTo>
                  <a:lnTo>
                    <a:pt x="1026430" y="418755"/>
                  </a:lnTo>
                  <a:close/>
                  <a:moveTo>
                    <a:pt x="575262" y="418755"/>
                  </a:moveTo>
                  <a:lnTo>
                    <a:pt x="575262" y="548613"/>
                  </a:lnTo>
                  <a:lnTo>
                    <a:pt x="783542" y="548613"/>
                  </a:lnTo>
                  <a:lnTo>
                    <a:pt x="783542" y="418755"/>
                  </a:lnTo>
                  <a:close/>
                  <a:moveTo>
                    <a:pt x="332375" y="418755"/>
                  </a:moveTo>
                  <a:lnTo>
                    <a:pt x="332375" y="548613"/>
                  </a:lnTo>
                  <a:lnTo>
                    <a:pt x="540655" y="548613"/>
                  </a:lnTo>
                  <a:lnTo>
                    <a:pt x="540655" y="418755"/>
                  </a:lnTo>
                  <a:close/>
                  <a:moveTo>
                    <a:pt x="89488" y="418755"/>
                  </a:moveTo>
                  <a:lnTo>
                    <a:pt x="89488" y="548613"/>
                  </a:lnTo>
                  <a:lnTo>
                    <a:pt x="297768" y="548613"/>
                  </a:lnTo>
                  <a:lnTo>
                    <a:pt x="297768" y="418755"/>
                  </a:lnTo>
                  <a:close/>
                  <a:moveTo>
                    <a:pt x="818150" y="249772"/>
                  </a:moveTo>
                  <a:lnTo>
                    <a:pt x="818150" y="379630"/>
                  </a:lnTo>
                  <a:lnTo>
                    <a:pt x="1026430" y="379630"/>
                  </a:lnTo>
                  <a:lnTo>
                    <a:pt x="1026430" y="249772"/>
                  </a:lnTo>
                  <a:close/>
                  <a:moveTo>
                    <a:pt x="575262" y="249772"/>
                  </a:moveTo>
                  <a:lnTo>
                    <a:pt x="575262" y="379630"/>
                  </a:lnTo>
                  <a:lnTo>
                    <a:pt x="783542" y="379630"/>
                  </a:lnTo>
                  <a:lnTo>
                    <a:pt x="783542" y="249772"/>
                  </a:lnTo>
                  <a:close/>
                  <a:moveTo>
                    <a:pt x="332375" y="249772"/>
                  </a:moveTo>
                  <a:lnTo>
                    <a:pt x="332375" y="379630"/>
                  </a:lnTo>
                  <a:lnTo>
                    <a:pt x="540655" y="379630"/>
                  </a:lnTo>
                  <a:lnTo>
                    <a:pt x="540655" y="249772"/>
                  </a:lnTo>
                  <a:close/>
                  <a:moveTo>
                    <a:pt x="89488" y="249772"/>
                  </a:moveTo>
                  <a:lnTo>
                    <a:pt x="89488" y="379630"/>
                  </a:lnTo>
                  <a:lnTo>
                    <a:pt x="297768" y="379630"/>
                  </a:lnTo>
                  <a:lnTo>
                    <a:pt x="297768" y="249772"/>
                  </a:lnTo>
                  <a:close/>
                  <a:moveTo>
                    <a:pt x="57890" y="0"/>
                  </a:moveTo>
                  <a:lnTo>
                    <a:pt x="1058028" y="0"/>
                  </a:lnTo>
                  <a:cubicBezTo>
                    <a:pt x="1090000" y="0"/>
                    <a:pt x="1115918" y="25918"/>
                    <a:pt x="1115918" y="57890"/>
                  </a:cubicBezTo>
                  <a:lnTo>
                    <a:pt x="1115918" y="900233"/>
                  </a:lnTo>
                  <a:cubicBezTo>
                    <a:pt x="1115918" y="932205"/>
                    <a:pt x="1090000" y="958123"/>
                    <a:pt x="1058028" y="958123"/>
                  </a:cubicBezTo>
                  <a:lnTo>
                    <a:pt x="57890" y="958123"/>
                  </a:lnTo>
                  <a:cubicBezTo>
                    <a:pt x="25918" y="958123"/>
                    <a:pt x="0" y="932205"/>
                    <a:pt x="0" y="900233"/>
                  </a:cubicBezTo>
                  <a:lnTo>
                    <a:pt x="0" y="57890"/>
                  </a:lnTo>
                  <a:cubicBezTo>
                    <a:pt x="0" y="25918"/>
                    <a:pt x="25918" y="0"/>
                    <a:pt x="5789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2" descr="Image result for dcs wartho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6257" y="4299186"/>
            <a:ext cx="2857500" cy="16002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32893" y="2426001"/>
            <a:ext cx="2850276" cy="1524000"/>
            <a:chOff x="132892" y="2426001"/>
            <a:chExt cx="2931027" cy="1524000"/>
          </a:xfrm>
        </p:grpSpPr>
        <p:sp>
          <p:nvSpPr>
            <p:cNvPr id="59" name="Rectangle 58"/>
            <p:cNvSpPr/>
            <p:nvPr>
              <p:custDataLst>
                <p:tags r:id="rId6"/>
              </p:custDataLst>
            </p:nvPr>
          </p:nvSpPr>
          <p:spPr bwMode="auto">
            <a:xfrm>
              <a:off x="132892" y="2426001"/>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477" y="2568550"/>
              <a:ext cx="1114609" cy="1026943"/>
            </a:xfrm>
            <a:prstGeom prst="rect">
              <a:avLst/>
            </a:prstGeom>
          </p:spPr>
        </p:pic>
      </p:grpSp>
      <p:sp>
        <p:nvSpPr>
          <p:cNvPr id="51" name="Rectangle 50"/>
          <p:cNvSpPr/>
          <p:nvPr>
            <p:custDataLst>
              <p:tags r:id="rId1"/>
            </p:custDataLst>
          </p:nvPr>
        </p:nvSpPr>
        <p:spPr bwMode="auto">
          <a:xfrm>
            <a:off x="169655" y="1475628"/>
            <a:ext cx="281452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Event Producers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3" name="Rectangle 52"/>
          <p:cNvSpPr/>
          <p:nvPr>
            <p:custDataLst>
              <p:tags r:id="rId2"/>
            </p:custDataLst>
          </p:nvPr>
        </p:nvSpPr>
        <p:spPr bwMode="auto">
          <a:xfrm>
            <a:off x="3398837" y="1473623"/>
            <a:ext cx="1759820"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Ingestion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4" name="Rectangle 53"/>
          <p:cNvSpPr/>
          <p:nvPr>
            <p:custDataLst>
              <p:tags r:id="rId3"/>
            </p:custDataLst>
          </p:nvPr>
        </p:nvSpPr>
        <p:spPr bwMode="auto">
          <a:xfrm>
            <a:off x="5532437" y="1485022"/>
            <a:ext cx="1774619"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Transformation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5" name="Rectangle 54"/>
          <p:cNvSpPr/>
          <p:nvPr>
            <p:custDataLst>
              <p:tags r:id="rId4"/>
            </p:custDataLst>
          </p:nvPr>
        </p:nvSpPr>
        <p:spPr bwMode="auto">
          <a:xfrm>
            <a:off x="9907196" y="1490183"/>
            <a:ext cx="2483241"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Presentation &amp; Action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6" name="Rectangle 55"/>
          <p:cNvSpPr/>
          <p:nvPr>
            <p:custDataLst>
              <p:tags r:id="rId5"/>
            </p:custDataLst>
          </p:nvPr>
        </p:nvSpPr>
        <p:spPr bwMode="auto">
          <a:xfrm>
            <a:off x="7613221" y="1485022"/>
            <a:ext cx="203401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Long Term Storage</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Right Arrow 16"/>
          <p:cNvSpPr/>
          <p:nvPr/>
        </p:nvSpPr>
        <p:spPr bwMode="auto">
          <a:xfrm>
            <a:off x="2908994" y="141572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7" name="Right Arrow 56"/>
          <p:cNvSpPr/>
          <p:nvPr/>
        </p:nvSpPr>
        <p:spPr bwMode="auto">
          <a:xfrm>
            <a:off x="9567846" y="1439862"/>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18" name="Left-Right Arrow 17"/>
          <p:cNvSpPr/>
          <p:nvPr/>
        </p:nvSpPr>
        <p:spPr bwMode="auto">
          <a:xfrm>
            <a:off x="5053656" y="1449122"/>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8" name="Left-Right Arrow 57"/>
          <p:cNvSpPr/>
          <p:nvPr/>
        </p:nvSpPr>
        <p:spPr bwMode="auto">
          <a:xfrm>
            <a:off x="7132637" y="1415720"/>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42241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231403" cy="1181100"/>
          </a:xfrm>
        </p:spPr>
        <p:txBody>
          <a:bodyPr/>
          <a:lstStyle/>
          <a:p>
            <a:r>
              <a:rPr lang="en-US" sz="9600" dirty="0" smtClean="0"/>
              <a:t>Demo</a:t>
            </a:r>
            <a:endParaRPr lang="en-US" sz="9600" dirty="0"/>
          </a:p>
        </p:txBody>
      </p:sp>
      <p:pic>
        <p:nvPicPr>
          <p:cNvPr id="2" name="Picture 1"/>
          <p:cNvPicPr>
            <a:picLocks noChangeAspect="1"/>
          </p:cNvPicPr>
          <p:nvPr/>
        </p:nvPicPr>
        <p:blipFill>
          <a:blip r:embed="rId3"/>
          <a:stretch>
            <a:fillRect/>
          </a:stretch>
        </p:blipFill>
        <p:spPr>
          <a:xfrm>
            <a:off x="2179637" y="2049462"/>
            <a:ext cx="7865533" cy="4424362"/>
          </a:xfrm>
          <a:prstGeom prst="rect">
            <a:avLst/>
          </a:prstGeom>
        </p:spPr>
      </p:pic>
    </p:spTree>
    <p:extLst>
      <p:ext uri="{BB962C8B-B14F-4D97-AF65-F5344CB8AC3E}">
        <p14:creationId xmlns:p14="http://schemas.microsoft.com/office/powerpoint/2010/main" val="1478760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994735" cy="1181100"/>
          </a:xfrm>
        </p:spPr>
        <p:txBody>
          <a:bodyPr/>
          <a:lstStyle/>
          <a:p>
            <a:r>
              <a:rPr lang="en-US" dirty="0" smtClean="0"/>
              <a:t>Demo Architecture</a:t>
            </a:r>
            <a:endParaRPr lang="en-US" dirty="0"/>
          </a:p>
        </p:txBody>
      </p:sp>
      <p:grpSp>
        <p:nvGrpSpPr>
          <p:cNvPr id="46" name="Group 45"/>
          <p:cNvGrpSpPr/>
          <p:nvPr/>
        </p:nvGrpSpPr>
        <p:grpSpPr>
          <a:xfrm>
            <a:off x="3558457" y="2415943"/>
            <a:ext cx="1524000" cy="1524000"/>
            <a:chOff x="1029642" y="1874304"/>
            <a:chExt cx="1524000" cy="1524000"/>
          </a:xfrm>
        </p:grpSpPr>
        <p:sp>
          <p:nvSpPr>
            <p:cNvPr id="47" name="Rectangle 46"/>
            <p:cNvSpPr/>
            <p:nvPr>
              <p:custDataLst>
                <p:tags r:id="rId1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14"/>
            <a:stretch>
              <a:fillRect/>
            </a:stretch>
          </p:blipFill>
          <p:spPr>
            <a:xfrm>
              <a:off x="1456680" y="2150502"/>
              <a:ext cx="669924" cy="669924"/>
            </a:xfrm>
            <a:prstGeom prst="rect">
              <a:avLst/>
            </a:prstGeom>
          </p:spPr>
        </p:pic>
      </p:grpSp>
      <p:grpSp>
        <p:nvGrpSpPr>
          <p:cNvPr id="16" name="Group 15"/>
          <p:cNvGrpSpPr/>
          <p:nvPr/>
        </p:nvGrpSpPr>
        <p:grpSpPr>
          <a:xfrm>
            <a:off x="10185870" y="2364834"/>
            <a:ext cx="1524000" cy="1524000"/>
            <a:chOff x="10078310" y="2364834"/>
            <a:chExt cx="1524000" cy="1524000"/>
          </a:xfrm>
        </p:grpSpPr>
        <p:sp>
          <p:nvSpPr>
            <p:cNvPr id="37" name="Rectangle 36"/>
            <p:cNvSpPr/>
            <p:nvPr>
              <p:custDataLst>
                <p:tags r:id="rId10"/>
              </p:custDataLst>
            </p:nvPr>
          </p:nvSpPr>
          <p:spPr bwMode="auto">
            <a:xfrm>
              <a:off x="10078310" y="2364834"/>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0637" y="2396876"/>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5657746" y="2386818"/>
            <a:ext cx="1524000" cy="1524000"/>
            <a:chOff x="2645082" y="1874304"/>
            <a:chExt cx="1524000" cy="1524000"/>
          </a:xfrm>
        </p:grpSpPr>
        <p:sp>
          <p:nvSpPr>
            <p:cNvPr id="43" name="Rectangle 42"/>
            <p:cNvSpPr/>
            <p:nvPr>
              <p:custDataLst>
                <p:tags r:id="rId9"/>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16"/>
            <a:stretch>
              <a:fillRect/>
            </a:stretch>
          </p:blipFill>
          <p:spPr>
            <a:xfrm>
              <a:off x="3000392" y="2092364"/>
              <a:ext cx="780356" cy="780356"/>
            </a:xfrm>
            <a:prstGeom prst="rect">
              <a:avLst/>
            </a:prstGeom>
          </p:spPr>
        </p:pic>
      </p:grpSp>
      <p:grpSp>
        <p:nvGrpSpPr>
          <p:cNvPr id="67" name="Group 66"/>
          <p:cNvGrpSpPr/>
          <p:nvPr/>
        </p:nvGrpSpPr>
        <p:grpSpPr>
          <a:xfrm>
            <a:off x="7741147" y="2430462"/>
            <a:ext cx="1524000" cy="1524000"/>
            <a:chOff x="1029642" y="3489744"/>
            <a:chExt cx="1524000" cy="1524000"/>
          </a:xfrm>
        </p:grpSpPr>
        <p:sp>
          <p:nvSpPr>
            <p:cNvPr id="68" name="Rectangle 67"/>
            <p:cNvSpPr/>
            <p:nvPr>
              <p:custDataLst>
                <p:tags r:id="rId8"/>
              </p:custDataLst>
            </p:nvPr>
          </p:nvSpPr>
          <p:spPr bwMode="auto">
            <a:xfrm>
              <a:off x="1029642" y="3489744"/>
              <a:ext cx="1524000" cy="1524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SQL</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1497" y="3678329"/>
              <a:ext cx="780290" cy="780290"/>
            </a:xfrm>
            <a:prstGeom prst="rect">
              <a:avLst/>
            </a:prstGeom>
          </p:spPr>
        </p:pic>
      </p:grpSp>
      <p:grpSp>
        <p:nvGrpSpPr>
          <p:cNvPr id="71" name="Group 70"/>
          <p:cNvGrpSpPr/>
          <p:nvPr/>
        </p:nvGrpSpPr>
        <p:grpSpPr>
          <a:xfrm>
            <a:off x="7741147" y="4187031"/>
            <a:ext cx="1524000" cy="1524000"/>
            <a:chOff x="2645082" y="3489744"/>
            <a:chExt cx="1524000" cy="1524000"/>
          </a:xfrm>
          <a:solidFill>
            <a:schemeClr val="accent5"/>
          </a:solidFill>
        </p:grpSpPr>
        <p:sp>
          <p:nvSpPr>
            <p:cNvPr id="72" name="Rectangle 71"/>
            <p:cNvSpPr/>
            <p:nvPr>
              <p:custDataLst>
                <p:tags r:id="rId7"/>
              </p:custDataLst>
            </p:nvPr>
          </p:nvSpPr>
          <p:spPr bwMode="auto">
            <a:xfrm>
              <a:off x="2645082" y="3489744"/>
              <a:ext cx="1524000" cy="1524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Blob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3" name="Freeform 72"/>
            <p:cNvSpPr>
              <a:spLocks noChangeAspect="1"/>
            </p:cNvSpPr>
            <p:nvPr/>
          </p:nvSpPr>
          <p:spPr bwMode="auto">
            <a:xfrm>
              <a:off x="3007842" y="3716973"/>
              <a:ext cx="798480" cy="685572"/>
            </a:xfrm>
            <a:custGeom>
              <a:avLst/>
              <a:gdLst>
                <a:gd name="connsiteX0" fmla="*/ 818150 w 1115918"/>
                <a:gd name="connsiteY0" fmla="*/ 739683 h 958123"/>
                <a:gd name="connsiteX1" fmla="*/ 818150 w 1115918"/>
                <a:gd name="connsiteY1" fmla="*/ 869541 h 958123"/>
                <a:gd name="connsiteX2" fmla="*/ 1026430 w 1115918"/>
                <a:gd name="connsiteY2" fmla="*/ 869541 h 958123"/>
                <a:gd name="connsiteX3" fmla="*/ 1026430 w 1115918"/>
                <a:gd name="connsiteY3" fmla="*/ 739683 h 958123"/>
                <a:gd name="connsiteX4" fmla="*/ 575262 w 1115918"/>
                <a:gd name="connsiteY4" fmla="*/ 739683 h 958123"/>
                <a:gd name="connsiteX5" fmla="*/ 575262 w 1115918"/>
                <a:gd name="connsiteY5" fmla="*/ 869541 h 958123"/>
                <a:gd name="connsiteX6" fmla="*/ 783542 w 1115918"/>
                <a:gd name="connsiteY6" fmla="*/ 869541 h 958123"/>
                <a:gd name="connsiteX7" fmla="*/ 783542 w 1115918"/>
                <a:gd name="connsiteY7" fmla="*/ 739683 h 958123"/>
                <a:gd name="connsiteX8" fmla="*/ 332375 w 1115918"/>
                <a:gd name="connsiteY8" fmla="*/ 739683 h 958123"/>
                <a:gd name="connsiteX9" fmla="*/ 332375 w 1115918"/>
                <a:gd name="connsiteY9" fmla="*/ 869541 h 958123"/>
                <a:gd name="connsiteX10" fmla="*/ 540655 w 1115918"/>
                <a:gd name="connsiteY10" fmla="*/ 869541 h 958123"/>
                <a:gd name="connsiteX11" fmla="*/ 540655 w 1115918"/>
                <a:gd name="connsiteY11" fmla="*/ 739683 h 958123"/>
                <a:gd name="connsiteX12" fmla="*/ 89488 w 1115918"/>
                <a:gd name="connsiteY12" fmla="*/ 739683 h 958123"/>
                <a:gd name="connsiteX13" fmla="*/ 89488 w 1115918"/>
                <a:gd name="connsiteY13" fmla="*/ 869541 h 958123"/>
                <a:gd name="connsiteX14" fmla="*/ 297768 w 1115918"/>
                <a:gd name="connsiteY14" fmla="*/ 869541 h 958123"/>
                <a:gd name="connsiteX15" fmla="*/ 297768 w 1115918"/>
                <a:gd name="connsiteY15" fmla="*/ 739683 h 958123"/>
                <a:gd name="connsiteX16" fmla="*/ 818150 w 1115918"/>
                <a:gd name="connsiteY16" fmla="*/ 583625 h 958123"/>
                <a:gd name="connsiteX17" fmla="*/ 818150 w 1115918"/>
                <a:gd name="connsiteY17" fmla="*/ 713483 h 958123"/>
                <a:gd name="connsiteX18" fmla="*/ 1026430 w 1115918"/>
                <a:gd name="connsiteY18" fmla="*/ 713483 h 958123"/>
                <a:gd name="connsiteX19" fmla="*/ 1026430 w 1115918"/>
                <a:gd name="connsiteY19" fmla="*/ 583625 h 958123"/>
                <a:gd name="connsiteX20" fmla="*/ 575262 w 1115918"/>
                <a:gd name="connsiteY20" fmla="*/ 583625 h 958123"/>
                <a:gd name="connsiteX21" fmla="*/ 575262 w 1115918"/>
                <a:gd name="connsiteY21" fmla="*/ 713483 h 958123"/>
                <a:gd name="connsiteX22" fmla="*/ 783542 w 1115918"/>
                <a:gd name="connsiteY22" fmla="*/ 713483 h 958123"/>
                <a:gd name="connsiteX23" fmla="*/ 783542 w 1115918"/>
                <a:gd name="connsiteY23" fmla="*/ 583625 h 958123"/>
                <a:gd name="connsiteX24" fmla="*/ 332375 w 1115918"/>
                <a:gd name="connsiteY24" fmla="*/ 583625 h 958123"/>
                <a:gd name="connsiteX25" fmla="*/ 332375 w 1115918"/>
                <a:gd name="connsiteY25" fmla="*/ 713483 h 958123"/>
                <a:gd name="connsiteX26" fmla="*/ 540655 w 1115918"/>
                <a:gd name="connsiteY26" fmla="*/ 713483 h 958123"/>
                <a:gd name="connsiteX27" fmla="*/ 540655 w 1115918"/>
                <a:gd name="connsiteY27" fmla="*/ 583625 h 958123"/>
                <a:gd name="connsiteX28" fmla="*/ 89488 w 1115918"/>
                <a:gd name="connsiteY28" fmla="*/ 583625 h 958123"/>
                <a:gd name="connsiteX29" fmla="*/ 89488 w 1115918"/>
                <a:gd name="connsiteY29" fmla="*/ 713483 h 958123"/>
                <a:gd name="connsiteX30" fmla="*/ 297768 w 1115918"/>
                <a:gd name="connsiteY30" fmla="*/ 713483 h 958123"/>
                <a:gd name="connsiteX31" fmla="*/ 297768 w 1115918"/>
                <a:gd name="connsiteY31" fmla="*/ 583625 h 958123"/>
                <a:gd name="connsiteX32" fmla="*/ 818150 w 1115918"/>
                <a:gd name="connsiteY32" fmla="*/ 418755 h 958123"/>
                <a:gd name="connsiteX33" fmla="*/ 818150 w 1115918"/>
                <a:gd name="connsiteY33" fmla="*/ 548613 h 958123"/>
                <a:gd name="connsiteX34" fmla="*/ 1026430 w 1115918"/>
                <a:gd name="connsiteY34" fmla="*/ 548613 h 958123"/>
                <a:gd name="connsiteX35" fmla="*/ 1026430 w 1115918"/>
                <a:gd name="connsiteY35" fmla="*/ 418755 h 958123"/>
                <a:gd name="connsiteX36" fmla="*/ 575262 w 1115918"/>
                <a:gd name="connsiteY36" fmla="*/ 418755 h 958123"/>
                <a:gd name="connsiteX37" fmla="*/ 575262 w 1115918"/>
                <a:gd name="connsiteY37" fmla="*/ 548613 h 958123"/>
                <a:gd name="connsiteX38" fmla="*/ 783542 w 1115918"/>
                <a:gd name="connsiteY38" fmla="*/ 548613 h 958123"/>
                <a:gd name="connsiteX39" fmla="*/ 783542 w 1115918"/>
                <a:gd name="connsiteY39" fmla="*/ 418755 h 958123"/>
                <a:gd name="connsiteX40" fmla="*/ 332375 w 1115918"/>
                <a:gd name="connsiteY40" fmla="*/ 418755 h 958123"/>
                <a:gd name="connsiteX41" fmla="*/ 332375 w 1115918"/>
                <a:gd name="connsiteY41" fmla="*/ 548613 h 958123"/>
                <a:gd name="connsiteX42" fmla="*/ 540655 w 1115918"/>
                <a:gd name="connsiteY42" fmla="*/ 548613 h 958123"/>
                <a:gd name="connsiteX43" fmla="*/ 540655 w 1115918"/>
                <a:gd name="connsiteY43" fmla="*/ 418755 h 958123"/>
                <a:gd name="connsiteX44" fmla="*/ 89488 w 1115918"/>
                <a:gd name="connsiteY44" fmla="*/ 418755 h 958123"/>
                <a:gd name="connsiteX45" fmla="*/ 89488 w 1115918"/>
                <a:gd name="connsiteY45" fmla="*/ 548613 h 958123"/>
                <a:gd name="connsiteX46" fmla="*/ 297768 w 1115918"/>
                <a:gd name="connsiteY46" fmla="*/ 548613 h 958123"/>
                <a:gd name="connsiteX47" fmla="*/ 297768 w 1115918"/>
                <a:gd name="connsiteY47" fmla="*/ 418755 h 958123"/>
                <a:gd name="connsiteX48" fmla="*/ 818150 w 1115918"/>
                <a:gd name="connsiteY48" fmla="*/ 249772 h 958123"/>
                <a:gd name="connsiteX49" fmla="*/ 818150 w 1115918"/>
                <a:gd name="connsiteY49" fmla="*/ 379630 h 958123"/>
                <a:gd name="connsiteX50" fmla="*/ 1026430 w 1115918"/>
                <a:gd name="connsiteY50" fmla="*/ 379630 h 958123"/>
                <a:gd name="connsiteX51" fmla="*/ 1026430 w 1115918"/>
                <a:gd name="connsiteY51" fmla="*/ 249772 h 958123"/>
                <a:gd name="connsiteX52" fmla="*/ 575262 w 1115918"/>
                <a:gd name="connsiteY52" fmla="*/ 249772 h 958123"/>
                <a:gd name="connsiteX53" fmla="*/ 575262 w 1115918"/>
                <a:gd name="connsiteY53" fmla="*/ 379630 h 958123"/>
                <a:gd name="connsiteX54" fmla="*/ 783542 w 1115918"/>
                <a:gd name="connsiteY54" fmla="*/ 379630 h 958123"/>
                <a:gd name="connsiteX55" fmla="*/ 783542 w 1115918"/>
                <a:gd name="connsiteY55" fmla="*/ 249772 h 958123"/>
                <a:gd name="connsiteX56" fmla="*/ 332375 w 1115918"/>
                <a:gd name="connsiteY56" fmla="*/ 249772 h 958123"/>
                <a:gd name="connsiteX57" fmla="*/ 332375 w 1115918"/>
                <a:gd name="connsiteY57" fmla="*/ 379630 h 958123"/>
                <a:gd name="connsiteX58" fmla="*/ 540655 w 1115918"/>
                <a:gd name="connsiteY58" fmla="*/ 379630 h 958123"/>
                <a:gd name="connsiteX59" fmla="*/ 540655 w 1115918"/>
                <a:gd name="connsiteY59" fmla="*/ 249772 h 958123"/>
                <a:gd name="connsiteX60" fmla="*/ 89488 w 1115918"/>
                <a:gd name="connsiteY60" fmla="*/ 249772 h 958123"/>
                <a:gd name="connsiteX61" fmla="*/ 89488 w 1115918"/>
                <a:gd name="connsiteY61" fmla="*/ 379630 h 958123"/>
                <a:gd name="connsiteX62" fmla="*/ 297768 w 1115918"/>
                <a:gd name="connsiteY62" fmla="*/ 379630 h 958123"/>
                <a:gd name="connsiteX63" fmla="*/ 297768 w 1115918"/>
                <a:gd name="connsiteY63" fmla="*/ 249772 h 958123"/>
                <a:gd name="connsiteX64" fmla="*/ 57890 w 1115918"/>
                <a:gd name="connsiteY64" fmla="*/ 0 h 958123"/>
                <a:gd name="connsiteX65" fmla="*/ 1058028 w 1115918"/>
                <a:gd name="connsiteY65" fmla="*/ 0 h 958123"/>
                <a:gd name="connsiteX66" fmla="*/ 1115918 w 1115918"/>
                <a:gd name="connsiteY66" fmla="*/ 57890 h 958123"/>
                <a:gd name="connsiteX67" fmla="*/ 1115918 w 1115918"/>
                <a:gd name="connsiteY67" fmla="*/ 900233 h 958123"/>
                <a:gd name="connsiteX68" fmla="*/ 1058028 w 1115918"/>
                <a:gd name="connsiteY68" fmla="*/ 958123 h 958123"/>
                <a:gd name="connsiteX69" fmla="*/ 57890 w 1115918"/>
                <a:gd name="connsiteY69" fmla="*/ 958123 h 958123"/>
                <a:gd name="connsiteX70" fmla="*/ 0 w 1115918"/>
                <a:gd name="connsiteY70" fmla="*/ 900233 h 958123"/>
                <a:gd name="connsiteX71" fmla="*/ 0 w 1115918"/>
                <a:gd name="connsiteY71" fmla="*/ 57890 h 958123"/>
                <a:gd name="connsiteX72" fmla="*/ 57890 w 1115918"/>
                <a:gd name="connsiteY72" fmla="*/ 0 h 9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15918" h="958123">
                  <a:moveTo>
                    <a:pt x="818150" y="739683"/>
                  </a:moveTo>
                  <a:lnTo>
                    <a:pt x="818150" y="869541"/>
                  </a:lnTo>
                  <a:lnTo>
                    <a:pt x="1026430" y="869541"/>
                  </a:lnTo>
                  <a:lnTo>
                    <a:pt x="1026430" y="739683"/>
                  </a:lnTo>
                  <a:close/>
                  <a:moveTo>
                    <a:pt x="575262" y="739683"/>
                  </a:moveTo>
                  <a:lnTo>
                    <a:pt x="575262" y="869541"/>
                  </a:lnTo>
                  <a:lnTo>
                    <a:pt x="783542" y="869541"/>
                  </a:lnTo>
                  <a:lnTo>
                    <a:pt x="783542" y="739683"/>
                  </a:lnTo>
                  <a:close/>
                  <a:moveTo>
                    <a:pt x="332375" y="739683"/>
                  </a:moveTo>
                  <a:lnTo>
                    <a:pt x="332375" y="869541"/>
                  </a:lnTo>
                  <a:lnTo>
                    <a:pt x="540655" y="869541"/>
                  </a:lnTo>
                  <a:lnTo>
                    <a:pt x="540655" y="739683"/>
                  </a:lnTo>
                  <a:close/>
                  <a:moveTo>
                    <a:pt x="89488" y="739683"/>
                  </a:moveTo>
                  <a:lnTo>
                    <a:pt x="89488" y="869541"/>
                  </a:lnTo>
                  <a:lnTo>
                    <a:pt x="297768" y="869541"/>
                  </a:lnTo>
                  <a:lnTo>
                    <a:pt x="297768" y="739683"/>
                  </a:lnTo>
                  <a:close/>
                  <a:moveTo>
                    <a:pt x="818150" y="583625"/>
                  </a:moveTo>
                  <a:lnTo>
                    <a:pt x="818150" y="713483"/>
                  </a:lnTo>
                  <a:lnTo>
                    <a:pt x="1026430" y="713483"/>
                  </a:lnTo>
                  <a:lnTo>
                    <a:pt x="1026430" y="583625"/>
                  </a:lnTo>
                  <a:close/>
                  <a:moveTo>
                    <a:pt x="575262" y="583625"/>
                  </a:moveTo>
                  <a:lnTo>
                    <a:pt x="575262" y="713483"/>
                  </a:lnTo>
                  <a:lnTo>
                    <a:pt x="783542" y="713483"/>
                  </a:lnTo>
                  <a:lnTo>
                    <a:pt x="783542" y="583625"/>
                  </a:lnTo>
                  <a:close/>
                  <a:moveTo>
                    <a:pt x="332375" y="583625"/>
                  </a:moveTo>
                  <a:lnTo>
                    <a:pt x="332375" y="713483"/>
                  </a:lnTo>
                  <a:lnTo>
                    <a:pt x="540655" y="713483"/>
                  </a:lnTo>
                  <a:lnTo>
                    <a:pt x="540655" y="583625"/>
                  </a:lnTo>
                  <a:close/>
                  <a:moveTo>
                    <a:pt x="89488" y="583625"/>
                  </a:moveTo>
                  <a:lnTo>
                    <a:pt x="89488" y="713483"/>
                  </a:lnTo>
                  <a:lnTo>
                    <a:pt x="297768" y="713483"/>
                  </a:lnTo>
                  <a:lnTo>
                    <a:pt x="297768" y="583625"/>
                  </a:lnTo>
                  <a:close/>
                  <a:moveTo>
                    <a:pt x="818150" y="418755"/>
                  </a:moveTo>
                  <a:lnTo>
                    <a:pt x="818150" y="548613"/>
                  </a:lnTo>
                  <a:lnTo>
                    <a:pt x="1026430" y="548613"/>
                  </a:lnTo>
                  <a:lnTo>
                    <a:pt x="1026430" y="418755"/>
                  </a:lnTo>
                  <a:close/>
                  <a:moveTo>
                    <a:pt x="575262" y="418755"/>
                  </a:moveTo>
                  <a:lnTo>
                    <a:pt x="575262" y="548613"/>
                  </a:lnTo>
                  <a:lnTo>
                    <a:pt x="783542" y="548613"/>
                  </a:lnTo>
                  <a:lnTo>
                    <a:pt x="783542" y="418755"/>
                  </a:lnTo>
                  <a:close/>
                  <a:moveTo>
                    <a:pt x="332375" y="418755"/>
                  </a:moveTo>
                  <a:lnTo>
                    <a:pt x="332375" y="548613"/>
                  </a:lnTo>
                  <a:lnTo>
                    <a:pt x="540655" y="548613"/>
                  </a:lnTo>
                  <a:lnTo>
                    <a:pt x="540655" y="418755"/>
                  </a:lnTo>
                  <a:close/>
                  <a:moveTo>
                    <a:pt x="89488" y="418755"/>
                  </a:moveTo>
                  <a:lnTo>
                    <a:pt x="89488" y="548613"/>
                  </a:lnTo>
                  <a:lnTo>
                    <a:pt x="297768" y="548613"/>
                  </a:lnTo>
                  <a:lnTo>
                    <a:pt x="297768" y="418755"/>
                  </a:lnTo>
                  <a:close/>
                  <a:moveTo>
                    <a:pt x="818150" y="249772"/>
                  </a:moveTo>
                  <a:lnTo>
                    <a:pt x="818150" y="379630"/>
                  </a:lnTo>
                  <a:lnTo>
                    <a:pt x="1026430" y="379630"/>
                  </a:lnTo>
                  <a:lnTo>
                    <a:pt x="1026430" y="249772"/>
                  </a:lnTo>
                  <a:close/>
                  <a:moveTo>
                    <a:pt x="575262" y="249772"/>
                  </a:moveTo>
                  <a:lnTo>
                    <a:pt x="575262" y="379630"/>
                  </a:lnTo>
                  <a:lnTo>
                    <a:pt x="783542" y="379630"/>
                  </a:lnTo>
                  <a:lnTo>
                    <a:pt x="783542" y="249772"/>
                  </a:lnTo>
                  <a:close/>
                  <a:moveTo>
                    <a:pt x="332375" y="249772"/>
                  </a:moveTo>
                  <a:lnTo>
                    <a:pt x="332375" y="379630"/>
                  </a:lnTo>
                  <a:lnTo>
                    <a:pt x="540655" y="379630"/>
                  </a:lnTo>
                  <a:lnTo>
                    <a:pt x="540655" y="249772"/>
                  </a:lnTo>
                  <a:close/>
                  <a:moveTo>
                    <a:pt x="89488" y="249772"/>
                  </a:moveTo>
                  <a:lnTo>
                    <a:pt x="89488" y="379630"/>
                  </a:lnTo>
                  <a:lnTo>
                    <a:pt x="297768" y="379630"/>
                  </a:lnTo>
                  <a:lnTo>
                    <a:pt x="297768" y="249772"/>
                  </a:lnTo>
                  <a:close/>
                  <a:moveTo>
                    <a:pt x="57890" y="0"/>
                  </a:moveTo>
                  <a:lnTo>
                    <a:pt x="1058028" y="0"/>
                  </a:lnTo>
                  <a:cubicBezTo>
                    <a:pt x="1090000" y="0"/>
                    <a:pt x="1115918" y="25918"/>
                    <a:pt x="1115918" y="57890"/>
                  </a:cubicBezTo>
                  <a:lnTo>
                    <a:pt x="1115918" y="900233"/>
                  </a:lnTo>
                  <a:cubicBezTo>
                    <a:pt x="1115918" y="932205"/>
                    <a:pt x="1090000" y="958123"/>
                    <a:pt x="1058028" y="958123"/>
                  </a:cubicBezTo>
                  <a:lnTo>
                    <a:pt x="57890" y="958123"/>
                  </a:lnTo>
                  <a:cubicBezTo>
                    <a:pt x="25918" y="958123"/>
                    <a:pt x="0" y="932205"/>
                    <a:pt x="0" y="900233"/>
                  </a:cubicBezTo>
                  <a:lnTo>
                    <a:pt x="0" y="57890"/>
                  </a:lnTo>
                  <a:cubicBezTo>
                    <a:pt x="0" y="25918"/>
                    <a:pt x="25918" y="0"/>
                    <a:pt x="5789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2" descr="Image result for dcs wartho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6257" y="4299186"/>
            <a:ext cx="2857500" cy="16002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32893" y="2426001"/>
            <a:ext cx="2850276" cy="1524000"/>
            <a:chOff x="132892" y="2426001"/>
            <a:chExt cx="2931027" cy="1524000"/>
          </a:xfrm>
        </p:grpSpPr>
        <p:sp>
          <p:nvSpPr>
            <p:cNvPr id="59" name="Rectangle 58"/>
            <p:cNvSpPr/>
            <p:nvPr>
              <p:custDataLst>
                <p:tags r:id="rId6"/>
              </p:custDataLst>
            </p:nvPr>
          </p:nvSpPr>
          <p:spPr bwMode="auto">
            <a:xfrm>
              <a:off x="132892" y="2426001"/>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477" y="2568550"/>
              <a:ext cx="1114609" cy="1026943"/>
            </a:xfrm>
            <a:prstGeom prst="rect">
              <a:avLst/>
            </a:prstGeom>
          </p:spPr>
        </p:pic>
      </p:grpSp>
      <p:sp>
        <p:nvSpPr>
          <p:cNvPr id="51" name="Rectangle 50"/>
          <p:cNvSpPr/>
          <p:nvPr>
            <p:custDataLst>
              <p:tags r:id="rId1"/>
            </p:custDataLst>
          </p:nvPr>
        </p:nvSpPr>
        <p:spPr bwMode="auto">
          <a:xfrm>
            <a:off x="169655" y="1475628"/>
            <a:ext cx="281452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Event Producers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3" name="Rectangle 52"/>
          <p:cNvSpPr/>
          <p:nvPr>
            <p:custDataLst>
              <p:tags r:id="rId2"/>
            </p:custDataLst>
          </p:nvPr>
        </p:nvSpPr>
        <p:spPr bwMode="auto">
          <a:xfrm>
            <a:off x="3398837" y="1473623"/>
            <a:ext cx="1759820"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Ingestion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4" name="Rectangle 53"/>
          <p:cNvSpPr/>
          <p:nvPr>
            <p:custDataLst>
              <p:tags r:id="rId3"/>
            </p:custDataLst>
          </p:nvPr>
        </p:nvSpPr>
        <p:spPr bwMode="auto">
          <a:xfrm>
            <a:off x="5532437" y="1485022"/>
            <a:ext cx="1774619"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Transformation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5" name="Rectangle 54"/>
          <p:cNvSpPr/>
          <p:nvPr>
            <p:custDataLst>
              <p:tags r:id="rId4"/>
            </p:custDataLst>
          </p:nvPr>
        </p:nvSpPr>
        <p:spPr bwMode="auto">
          <a:xfrm>
            <a:off x="9907196" y="1490183"/>
            <a:ext cx="2483241"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Presentation &amp; Action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6" name="Rectangle 55"/>
          <p:cNvSpPr/>
          <p:nvPr>
            <p:custDataLst>
              <p:tags r:id="rId5"/>
            </p:custDataLst>
          </p:nvPr>
        </p:nvSpPr>
        <p:spPr bwMode="auto">
          <a:xfrm>
            <a:off x="7613221" y="1485022"/>
            <a:ext cx="203401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Long Term Storage</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Right Arrow 16"/>
          <p:cNvSpPr/>
          <p:nvPr/>
        </p:nvSpPr>
        <p:spPr bwMode="auto">
          <a:xfrm>
            <a:off x="2908994" y="141572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7" name="Right Arrow 56"/>
          <p:cNvSpPr/>
          <p:nvPr/>
        </p:nvSpPr>
        <p:spPr bwMode="auto">
          <a:xfrm>
            <a:off x="9567846" y="1439862"/>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18" name="Left-Right Arrow 17"/>
          <p:cNvSpPr/>
          <p:nvPr/>
        </p:nvSpPr>
        <p:spPr bwMode="auto">
          <a:xfrm>
            <a:off x="5053656" y="1449122"/>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8" name="Left-Right Arrow 57"/>
          <p:cNvSpPr/>
          <p:nvPr/>
        </p:nvSpPr>
        <p:spPr bwMode="auto">
          <a:xfrm>
            <a:off x="7132637" y="1415720"/>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880235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276" y="28373"/>
            <a:ext cx="11887101" cy="917445"/>
          </a:xfrm>
        </p:spPr>
        <p:txBody>
          <a:bodyPr/>
          <a:lstStyle/>
          <a:p>
            <a:r>
              <a:rPr lang="en-US" sz="3600" dirty="0"/>
              <a:t>Canonical </a:t>
            </a:r>
            <a:r>
              <a:rPr lang="en-US" sz="3600" dirty="0" err="1"/>
              <a:t>E</a:t>
            </a:r>
            <a:r>
              <a:rPr lang="en-US" sz="3600" dirty="0" err="1" smtClean="0"/>
              <a:t>venting</a:t>
            </a:r>
            <a:r>
              <a:rPr lang="en-US" sz="3600" dirty="0" smtClean="0"/>
              <a:t> </a:t>
            </a:r>
            <a:r>
              <a:rPr lang="en-US" sz="3600" dirty="0"/>
              <a:t>scenario</a:t>
            </a:r>
          </a:p>
        </p:txBody>
      </p:sp>
      <p:grpSp>
        <p:nvGrpSpPr>
          <p:cNvPr id="7" name="Group 6"/>
          <p:cNvGrpSpPr/>
          <p:nvPr/>
        </p:nvGrpSpPr>
        <p:grpSpPr>
          <a:xfrm>
            <a:off x="224681" y="1213175"/>
            <a:ext cx="11887100" cy="5484035"/>
            <a:chOff x="274638" y="1212850"/>
            <a:chExt cx="11888787"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err="1">
                      <a:solidFill>
                        <a:srgbClr val="FFFFFF"/>
                      </a:solidFill>
                      <a:ea typeface="Segoe UI" pitchFamily="34" charset="0"/>
                      <a:cs typeface="Segoe UI" pitchFamily="34" charset="0"/>
                    </a:rPr>
                    <a:t>Ingestor</a:t>
                  </a:r>
                  <a:r>
                    <a:rPr lang="en-US" sz="1801" dirty="0">
                      <a:solidFill>
                        <a:srgbClr val="FFFFFF"/>
                      </a:soli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84" name="Group 83"/>
              <p:cNvGrpSpPr/>
              <p:nvPr/>
            </p:nvGrpSpPr>
            <p:grpSpPr>
              <a:xfrm>
                <a:off x="4484412" y="3591612"/>
                <a:ext cx="1492819" cy="1537300"/>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4" rIns="0" bIns="0"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1599" dirty="0">
                      <a:solidFill>
                        <a:srgbClr val="FFFFFF"/>
                      </a:soli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grpSp>
            <p:nvGrpSpPr>
              <p:cNvPr id="171" name="Group 170"/>
              <p:cNvGrpSpPr/>
              <p:nvPr/>
            </p:nvGrpSpPr>
            <p:grpSpPr>
              <a:xfrm>
                <a:off x="6309675" y="4868846"/>
                <a:ext cx="1570747" cy="669506"/>
                <a:chOff x="6401114" y="4959527"/>
                <a:chExt cx="1570747"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170" name="TextBox 169"/>
                <p:cNvSpPr txBox="1"/>
                <p:nvPr/>
              </p:nvSpPr>
              <p:spPr>
                <a:xfrm>
                  <a:off x="7284267" y="5121122"/>
                  <a:ext cx="687594"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Storage </a:t>
                  </a:r>
                  <a:br>
                    <a:rPr lang="en-US" sz="1399" dirty="0">
                      <a:solidFill>
                        <a:srgbClr val="FFFFFF"/>
                      </a:solidFill>
                    </a:rPr>
                  </a:br>
                  <a:r>
                    <a:rPr lang="en-US" sz="1399" dirty="0">
                      <a:solidFill>
                        <a:srgbClr val="FFFFFF"/>
                      </a:solidFill>
                    </a:rPr>
                    <a:t>adapters</a:t>
                  </a:r>
                </a:p>
              </p:txBody>
            </p:sp>
          </p:grpSp>
          <p:sp>
            <p:nvSpPr>
              <p:cNvPr id="174" name="TextBox 173"/>
              <p:cNvSpPr txBox="1"/>
              <p:nvPr/>
            </p:nvSpPr>
            <p:spPr>
              <a:xfrm>
                <a:off x="7087339" y="4167461"/>
                <a:ext cx="850547"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Stream </a:t>
                </a:r>
                <a:br>
                  <a:rPr lang="en-US" sz="1399" dirty="0">
                    <a:solidFill>
                      <a:srgbClr val="FFFFFF"/>
                    </a:solidFill>
                  </a:rPr>
                </a:br>
                <a:r>
                  <a:rPr lang="en-US" sz="1399" dirty="0">
                    <a:solidFill>
                      <a:srgbClr val="FFFFFF"/>
                    </a:solidFill>
                  </a:rPr>
                  <a:t>processing</a:t>
                </a:r>
              </a:p>
            </p:txBody>
          </p:sp>
          <p:grpSp>
            <p:nvGrpSpPr>
              <p:cNvPr id="195" name="Group 194"/>
              <p:cNvGrpSpPr/>
              <p:nvPr/>
            </p:nvGrpSpPr>
            <p:grpSpPr>
              <a:xfrm>
                <a:off x="2579112" y="3492574"/>
                <a:ext cx="1312146" cy="1183766"/>
                <a:chOff x="2579112" y="3492574"/>
                <a:chExt cx="1312146" cy="1183766"/>
              </a:xfrm>
            </p:grpSpPr>
            <p:sp>
              <p:nvSpPr>
                <p:cNvPr id="181" name="TextBox 180"/>
                <p:cNvSpPr txBox="1"/>
                <p:nvPr/>
              </p:nvSpPr>
              <p:spPr>
                <a:xfrm>
                  <a:off x="2640546" y="4288743"/>
                  <a:ext cx="1250712"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Cloud gateways</a:t>
                  </a:r>
                  <a:br>
                    <a:rPr lang="en-US" sz="1399" dirty="0">
                      <a:solidFill>
                        <a:srgbClr val="FFFFFF"/>
                      </a:solidFill>
                    </a:rPr>
                  </a:br>
                  <a:r>
                    <a:rPr lang="en-US" sz="1399" dirty="0">
                      <a:solidFill>
                        <a:srgbClr val="FFFFFF"/>
                      </a:soli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grpSp>
            <p:nvGrpSpPr>
              <p:cNvPr id="197" name="Group 196"/>
              <p:cNvGrpSpPr/>
              <p:nvPr/>
            </p:nvGrpSpPr>
            <p:grpSpPr>
              <a:xfrm>
                <a:off x="2469238" y="5886421"/>
                <a:ext cx="1476400" cy="700913"/>
                <a:chOff x="2637890" y="5389538"/>
                <a:chExt cx="1476400" cy="700913"/>
              </a:xfrm>
            </p:grpSpPr>
            <p:sp>
              <p:nvSpPr>
                <p:cNvPr id="185" name="TextBox 184"/>
                <p:cNvSpPr txBox="1"/>
                <p:nvPr/>
              </p:nvSpPr>
              <p:spPr>
                <a:xfrm>
                  <a:off x="3379818" y="5546096"/>
                  <a:ext cx="734472"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Field </a:t>
                  </a:r>
                  <a:br>
                    <a:rPr lang="en-US" sz="1399" dirty="0">
                      <a:solidFill>
                        <a:srgbClr val="FFFFFF"/>
                      </a:solidFill>
                    </a:rPr>
                  </a:br>
                  <a:r>
                    <a:rPr lang="en-US" sz="1399" dirty="0">
                      <a:solidFill>
                        <a:srgbClr val="FFFFFF"/>
                      </a:soli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2293" tIns="41147" rIns="82293" bIns="41147" numCol="1" anchor="t" anchorCtr="0" compatLnSpc="1">
                  <a:prstTxWarp prst="textNoShape">
                    <a:avLst/>
                  </a:prstTxWarp>
                </a:bodyPr>
                <a:lstStyle/>
                <a:p>
                  <a:endParaRPr lang="en-US" sz="1599">
                    <a:solidFill>
                      <a:srgbClr val="FFFFFF"/>
                    </a:solidFill>
                  </a:endParaRPr>
                </a:p>
              </p:txBody>
            </p:sp>
          </p:grpSp>
          <p:grpSp>
            <p:nvGrpSpPr>
              <p:cNvPr id="204" name="Group 203"/>
              <p:cNvGrpSpPr/>
              <p:nvPr/>
            </p:nvGrpSpPr>
            <p:grpSpPr>
              <a:xfrm>
                <a:off x="701657" y="2289942"/>
                <a:ext cx="974764" cy="989779"/>
                <a:chOff x="701657" y="2289942"/>
                <a:chExt cx="974764" cy="989779"/>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203" name="TextBox 202"/>
                <p:cNvSpPr txBox="1"/>
                <p:nvPr/>
              </p:nvSpPr>
              <p:spPr>
                <a:xfrm>
                  <a:off x="701657" y="3085923"/>
                  <a:ext cx="974764" cy="193798"/>
                </a:xfrm>
                <a:prstGeom prst="rect">
                  <a:avLst/>
                </a:prstGeom>
                <a:noFill/>
              </p:spPr>
              <p:txBody>
                <a:bodyPr wrap="none" lIns="0" tIns="0" rIns="0" bIns="0" rtlCol="0">
                  <a:spAutoFit/>
                </a:bodyPr>
                <a:lstStyle/>
                <a:p>
                  <a:pPr algn="ctr">
                    <a:lnSpc>
                      <a:spcPct val="90000"/>
                    </a:lnSpc>
                    <a:spcAft>
                      <a:spcPts val="600"/>
                    </a:spcAft>
                  </a:pPr>
                  <a:r>
                    <a:rPr lang="en-US" sz="1399" dirty="0">
                      <a:solidFill>
                        <a:srgbClr val="FFFFFF"/>
                      </a:solidFill>
                    </a:rPr>
                    <a:t>Applications</a:t>
                  </a:r>
                </a:p>
              </p:txBody>
            </p:sp>
          </p:grpSp>
          <p:sp>
            <p:nvSpPr>
              <p:cNvPr id="205" name="Rectangle 204"/>
              <p:cNvSpPr/>
              <p:nvPr/>
            </p:nvSpPr>
            <p:spPr bwMode="auto">
              <a:xfrm>
                <a:off x="411798" y="3771579"/>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Legacy IOT </a:t>
                </a:r>
                <a:br>
                  <a:rPr lang="en-US" sz="1199" dirty="0">
                    <a:solidFill>
                      <a:srgbClr val="FFFFFF"/>
                    </a:solidFill>
                    <a:ea typeface="MS PGothic" charset="0"/>
                    <a:cs typeface="MS PGothic" charset="0"/>
                  </a:rPr>
                </a:br>
                <a:r>
                  <a:rPr lang="en-US" sz="1199" dirty="0">
                    <a:solidFill>
                      <a:srgbClr val="FFFFFF"/>
                    </a:soli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IP-capable devices</a:t>
                </a:r>
                <a:br>
                  <a:rPr lang="en-US" sz="1199" dirty="0">
                    <a:solidFill>
                      <a:srgbClr val="FFFFFF"/>
                    </a:solidFill>
                    <a:ea typeface="MS PGothic" charset="0"/>
                    <a:cs typeface="MS PGothic" charset="0"/>
                  </a:rPr>
                </a:br>
                <a:r>
                  <a:rPr lang="en-US" sz="1199" dirty="0">
                    <a:solidFill>
                      <a:srgbClr val="FFFFFF"/>
                    </a:soli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Low-power devices (RTOS)</a:t>
                </a:r>
              </a:p>
            </p:txBody>
          </p:sp>
          <p:grpSp>
            <p:nvGrpSpPr>
              <p:cNvPr id="6" name="Group 5"/>
              <p:cNvGrpSpPr/>
              <p:nvPr/>
            </p:nvGrpSpPr>
            <p:grpSpPr>
              <a:xfrm>
                <a:off x="10453339" y="2115892"/>
                <a:ext cx="1647223" cy="3118612"/>
                <a:chOff x="10453339" y="1941221"/>
                <a:chExt cx="1647223" cy="3118612"/>
              </a:xfrm>
            </p:grpSpPr>
            <p:grpSp>
              <p:nvGrpSpPr>
                <p:cNvPr id="3" name="Group 2"/>
                <p:cNvGrpSpPr/>
                <p:nvPr/>
              </p:nvGrpSpPr>
              <p:grpSpPr>
                <a:xfrm>
                  <a:off x="10573470" y="3133356"/>
                  <a:ext cx="1380382" cy="931515"/>
                  <a:chOff x="10573470" y="3103906"/>
                  <a:chExt cx="1380382" cy="931515"/>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5">
                      <a:lumMod val="40000"/>
                      <a:lumOff val="60000"/>
                    </a:schemeClr>
                  </a:solidFill>
                  <a:ln>
                    <a:noFill/>
                  </a:ln>
                </p:spPr>
                <p:txBody>
                  <a:bodyPr vert="horz" wrap="square" lIns="82293" tIns="41147" rIns="82293" bIns="41147" numCol="1" anchor="t" anchorCtr="0" compatLnSpc="1">
                    <a:prstTxWarp prst="textNoShape">
                      <a:avLst/>
                    </a:prstTxWarp>
                  </a:bodyPr>
                  <a:lstStyle/>
                  <a:p>
                    <a:endParaRPr lang="en-US" sz="1599" dirty="0">
                      <a:solidFill>
                        <a:srgbClr val="FFFFFF"/>
                      </a:solidFill>
                    </a:endParaRPr>
                  </a:p>
                </p:txBody>
              </p:sp>
              <p:sp>
                <p:nvSpPr>
                  <p:cNvPr id="210" name="TextBox 209"/>
                  <p:cNvSpPr txBox="1"/>
                  <p:nvPr/>
                </p:nvSpPr>
                <p:spPr>
                  <a:xfrm>
                    <a:off x="10573470" y="3841623"/>
                    <a:ext cx="1380382"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Search and query</a:t>
                    </a:r>
                  </a:p>
                </p:txBody>
              </p:sp>
            </p:grpSp>
            <p:grpSp>
              <p:nvGrpSpPr>
                <p:cNvPr id="2" name="Group 1"/>
                <p:cNvGrpSpPr/>
                <p:nvPr/>
              </p:nvGrpSpPr>
              <p:grpSpPr>
                <a:xfrm>
                  <a:off x="10453339" y="4144657"/>
                  <a:ext cx="1647223" cy="915176"/>
                  <a:chOff x="10453339" y="4144657"/>
                  <a:chExt cx="1647223" cy="915176"/>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5">
                      <a:lumMod val="40000"/>
                      <a:lumOff val="60000"/>
                    </a:schemeClr>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212" name="TextBox 211"/>
                  <p:cNvSpPr txBox="1"/>
                  <p:nvPr/>
                </p:nvSpPr>
                <p:spPr>
                  <a:xfrm>
                    <a:off x="10453339" y="4866034"/>
                    <a:ext cx="1647223" cy="1937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Data analytics (Excel)</a:t>
                    </a:r>
                  </a:p>
                </p:txBody>
              </p:sp>
            </p:grpSp>
            <p:grpSp>
              <p:nvGrpSpPr>
                <p:cNvPr id="5" name="Group 4"/>
                <p:cNvGrpSpPr/>
                <p:nvPr/>
              </p:nvGrpSpPr>
              <p:grpSpPr>
                <a:xfrm>
                  <a:off x="10577839" y="1941221"/>
                  <a:ext cx="1339211" cy="1047760"/>
                  <a:chOff x="10577839" y="1941221"/>
                  <a:chExt cx="1339211" cy="1047760"/>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5">
                      <a:lumMod val="40000"/>
                      <a:lumOff val="60000"/>
                    </a:schemeClr>
                  </a:solidFill>
                  <a:extLst/>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214" name="TextBox 213"/>
                  <p:cNvSpPr txBox="1"/>
                  <p:nvPr/>
                </p:nvSpPr>
                <p:spPr>
                  <a:xfrm>
                    <a:off x="10577839" y="2601384"/>
                    <a:ext cx="1339211" cy="38759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Web/thick client </a:t>
                    </a:r>
                    <a:br>
                      <a:rPr lang="en-US" sz="1399" dirty="0">
                        <a:solidFill>
                          <a:srgbClr val="FFFFFF"/>
                        </a:solidFill>
                      </a:rPr>
                    </a:br>
                    <a:r>
                      <a:rPr lang="en-US" sz="1399" dirty="0">
                        <a:solidFill>
                          <a:srgbClr val="FFFFFF"/>
                        </a:solidFill>
                      </a:rPr>
                      <a:t>dashboards</a:t>
                    </a:r>
                  </a:p>
                </p:txBody>
              </p:sp>
            </p:grpSp>
          </p:grpSp>
          <p:sp>
            <p:nvSpPr>
              <p:cNvPr id="225" name="Freeform 38"/>
              <p:cNvSpPr>
                <a:spLocks noEditPoints="1"/>
              </p:cNvSpPr>
              <p:nvPr/>
            </p:nvSpPr>
            <p:spPr bwMode="auto">
              <a:xfrm>
                <a:off x="9252278" y="3116899"/>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nvGrpSpPr>
              <p:cNvPr id="226" name="Group 225"/>
              <p:cNvGrpSpPr/>
              <p:nvPr/>
            </p:nvGrpSpPr>
            <p:grpSpPr>
              <a:xfrm>
                <a:off x="8138456" y="2974492"/>
                <a:ext cx="1188720" cy="2651745"/>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fontAlgn="base">
                    <a:lnSpc>
                      <a:spcPct val="90000"/>
                    </a:lnSpc>
                    <a:spcBef>
                      <a:spcPct val="0"/>
                    </a:spcBef>
                    <a:spcAft>
                      <a:spcPct val="0"/>
                    </a:spcAft>
                  </a:pPr>
                  <a:r>
                    <a:rPr lang="en-US" sz="1199" dirty="0">
                      <a:solidFill>
                        <a:srgbClr val="FFFFFF"/>
                      </a:soli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a:solidFill>
                        <a:srgbClr val="FFFFFF"/>
                      </a:soli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a:solidFill>
                        <a:srgbClr val="FFFFFF"/>
                      </a:soli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err="1" smtClean="0">
                      <a:solidFill>
                        <a:srgbClr val="FFFFFF"/>
                      </a:solidFill>
                      <a:ea typeface="Segoe UI" pitchFamily="34" charset="0"/>
                      <a:cs typeface="Segoe UI" pitchFamily="34" charset="0"/>
                    </a:rPr>
                    <a:t>HDInsight</a:t>
                  </a:r>
                  <a:endParaRPr lang="en-US" sz="1199" dirty="0">
                    <a:solidFill>
                      <a:srgbClr val="FFFFFF"/>
                    </a:solidFill>
                    <a:ea typeface="Segoe UI" pitchFamily="34" charset="0"/>
                    <a:cs typeface="Segoe UI" pitchFamily="34" charset="0"/>
                  </a:endParaRP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2584521"/>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4" rIns="0" bIns="0"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1599" dirty="0">
                  <a:solidFill>
                    <a:srgbClr val="FFFFFF"/>
                  </a:soli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278830"/>
              <a:ext cx="642553" cy="743391"/>
            </a:xfrm>
            <a:prstGeom prst="rect">
              <a:avLst/>
            </a:prstGeom>
            <a:solidFill>
              <a:srgbClr val="FF0000"/>
            </a:solidFill>
          </p:spPr>
        </p:pic>
        <p:sp>
          <p:nvSpPr>
            <p:cNvPr id="79" name="Freeform 43"/>
            <p:cNvSpPr>
              <a:spLocks noChangeAspect="1" noEditPoints="1"/>
            </p:cNvSpPr>
            <p:nvPr/>
          </p:nvSpPr>
          <p:spPr bwMode="black">
            <a:xfrm>
              <a:off x="11050628" y="5354582"/>
              <a:ext cx="455616" cy="87829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5">
                <a:lumMod val="40000"/>
                <a:lumOff val="60000"/>
              </a:schemeClr>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81" name="TextBox 80"/>
            <p:cNvSpPr txBox="1"/>
            <p:nvPr/>
          </p:nvSpPr>
          <p:spPr>
            <a:xfrm>
              <a:off x="10424432" y="6232876"/>
              <a:ext cx="1736106"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Devices to take action</a:t>
              </a:r>
            </a:p>
          </p:txBody>
        </p:sp>
      </p:grpSp>
      <p:sp>
        <p:nvSpPr>
          <p:cNvPr id="76" name="Right Arrow 75"/>
          <p:cNvSpPr/>
          <p:nvPr/>
        </p:nvSpPr>
        <p:spPr bwMode="auto">
          <a:xfrm>
            <a:off x="8087382" y="5664379"/>
            <a:ext cx="1188551" cy="63998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smtClean="0">
                <a:solidFill>
                  <a:srgbClr val="FFFFFF"/>
                </a:solidFill>
                <a:ea typeface="Segoe UI" pitchFamily="34" charset="0"/>
                <a:cs typeface="Segoe UI" pitchFamily="34" charset="0"/>
              </a:rPr>
              <a:t>PowerBI</a:t>
            </a:r>
            <a:endParaRPr lang="en-US" sz="1199"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97043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6" ma:contentTypeDescription="Create a new document." ma:contentTypeScope="" ma:versionID="015d1fe3fc1665535cd1c61b4c788a7e">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4a08799ffe24ca16e93240db9a18dbb7"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2015-05-06T05:00:00+00:00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Kevin Miller</External_x0020_Speaker>
    <Session_x0020_Code xmlns="12a172fe-0250-434a-85cf-03b10810c5e5"> BRK1552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51bd902e-d5ac-4b35-a5c6-2aeeb48cd79f</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C35BE8A-16AC-4D15-AA47-286E15463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infopath/2007/PartnerControls"/>
    <ds:schemaRef ds:uri="http://purl.org/dc/dcmitype/"/>
    <ds:schemaRef ds:uri="http://schemas.microsoft.com/sharepoint/v3"/>
    <ds:schemaRef ds:uri="http://schemas.microsoft.com/office/2006/documentManagement/types"/>
    <ds:schemaRef ds:uri="http://www.w3.org/XML/1998/namespace"/>
    <ds:schemaRef ds:uri="12a172fe-0250-434a-85cf-03b10810c5e5"/>
    <ds:schemaRef ds:uri="http://schemas.openxmlformats.org/package/2006/metadata/core-properties"/>
    <ds:schemaRef ds:uri="230e9df3-be65-4c73-a93b-d1236ebd677e"/>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Template>
  <TotalTime>421</TotalTime>
  <Words>2561</Words>
  <Application>Microsoft Office PowerPoint</Application>
  <PresentationFormat>Custom</PresentationFormat>
  <Paragraphs>486</Paragraphs>
  <Slides>24</Slides>
  <Notes>18</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41" baseType="lpstr">
      <vt:lpstr>ＭＳ Ｐゴシック</vt:lpstr>
      <vt:lpstr>ＭＳ Ｐゴシック</vt:lpstr>
      <vt:lpstr>Arial</vt:lpstr>
      <vt:lpstr>Avenir LT Pro 45 Book</vt:lpstr>
      <vt:lpstr>Calibri</vt:lpstr>
      <vt:lpstr>Century Schoolbook</vt:lpstr>
      <vt:lpstr>Consolas</vt:lpstr>
      <vt:lpstr>Segoe UI</vt:lpstr>
      <vt:lpstr>Segoe UI Light</vt:lpstr>
      <vt:lpstr>Segoe UI Semibold</vt:lpstr>
      <vt:lpstr>Symbol</vt:lpstr>
      <vt:lpstr>Times New Roman</vt:lpstr>
      <vt:lpstr>Wingdings</vt:lpstr>
      <vt:lpstr>5-30610_Microsoft_Ignite_Keynote_Template</vt:lpstr>
      <vt:lpstr>5-30629_Build_Template_WHITE</vt:lpstr>
      <vt:lpstr>1_5-30629_Build_Template_WHITE</vt:lpstr>
      <vt:lpstr>think-cell Slide</vt:lpstr>
      <vt:lpstr>in-flight to insights:</vt:lpstr>
      <vt:lpstr>Disclaimer</vt:lpstr>
      <vt:lpstr>Agenda</vt:lpstr>
      <vt:lpstr>What is Streaming Data?</vt:lpstr>
      <vt:lpstr>Azure Streaming/IoT services</vt:lpstr>
      <vt:lpstr>Demo Architecture</vt:lpstr>
      <vt:lpstr>Demo</vt:lpstr>
      <vt:lpstr>Demo Architecture</vt:lpstr>
      <vt:lpstr>Canonical Eventing scenario</vt:lpstr>
      <vt:lpstr>Event Hubs and Stream Analytics</vt:lpstr>
      <vt:lpstr>Events and Time</vt:lpstr>
      <vt:lpstr>Tumbling Windows</vt:lpstr>
      <vt:lpstr>Hopping Windows</vt:lpstr>
      <vt:lpstr>Sliding Windows</vt:lpstr>
      <vt:lpstr>Joining multiple streams</vt:lpstr>
      <vt:lpstr>PowerPoint Presentation</vt:lpstr>
      <vt:lpstr>PowerPoint Presentation</vt:lpstr>
      <vt:lpstr>SAQL – Language &amp; Library</vt:lpstr>
      <vt:lpstr>Pricing</vt:lpstr>
      <vt:lpstr>PowerPoint Presentation</vt:lpstr>
      <vt:lpstr>What are customers wanting to do?</vt:lpstr>
      <vt:lpstr>Azure IoT Reference Architecture</vt:lpstr>
      <vt:lpstr>IoT Device &amp; Cloud Patterns</vt:lpstr>
      <vt:lpstr>Useful Resources</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Microsoft Architecturefor the Internet of Things (IoT)</dc:title>
  <dc:subject>Microsoft Ignite 2015</dc:subject>
  <dc:creator>Kevin Miller</dc:creator>
  <cp:keywords>Microsoft Ignite 2015</cp:keywords>
  <dc:description>Template: Mitchell Derrey, Silver Fox Productions
Formatting: 
Audience Type: Internal/External</dc:description>
  <cp:lastModifiedBy>todd whitehead</cp:lastModifiedBy>
  <cp:revision>44</cp:revision>
  <dcterms:created xsi:type="dcterms:W3CDTF">2015-04-30T17:23:27Z</dcterms:created>
  <dcterms:modified xsi:type="dcterms:W3CDTF">2015-05-18T12:17:44Z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2015|51bd902e-d5ac-4b35-a5c6-2aeeb48cd79f</vt:lpwstr>
  </property>
  <property fmtid="{D5CDD505-2E9C-101B-9397-08002B2CF9AE}" pid="12" name="Audience1">
    <vt:lpwstr/>
  </property>
  <property fmtid="{D5CDD505-2E9C-101B-9397-08002B2CF9AE}" pid="13" name="Event Name">
    <vt:lpwstr>42;#Microsoft Ignite|9323c522-fe4b-4922-816b-10a1920d7afb</vt:lpwstr>
  </property>
</Properties>
</file>